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717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0" d="100"/>
          <a:sy n="80" d="100"/>
        </p:scale>
        <p:origin x="58" y="2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F7F31C-239F-40B7-BE47-29ED88316B8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98D47F4-DE6A-4325-9D92-D14E6A26C5A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2A871D-18A1-40EB-812A-B6828038B7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ACAFA-9719-43F1-BACF-C82CD063C76B}" type="datetimeFigureOut">
              <a:rPr lang="en-GB" smtClean="0"/>
              <a:t>30/12/2023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704647-CDD4-4A72-B151-FC86FA5A37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3A1AB0-A574-4416-A6A6-97222F8FE8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1363D-94E9-4AA0-A06D-FFC92D078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47614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29EBBA-2285-4179-A78C-EFF2790F5E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7EBACA-2329-4F05-9DBF-FE337F32A36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C3832A6-131F-4DE8-9019-5C80A0094B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ACAFA-9719-43F1-BACF-C82CD063C76B}" type="datetimeFigureOut">
              <a:rPr lang="en-GB" smtClean="0"/>
              <a:t>30/12/2023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4A5D100-5DB3-40F9-BA75-85C7BD656A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A9AA24-76D3-43D1-9810-0A1B360D97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1363D-94E9-4AA0-A06D-FFC92D078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37014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90B8E7-D6D1-4AE1-832B-7533597A7C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A7E993-B91A-4DC8-9F97-B9B04CEDC6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4668E8-CA06-41D9-B90E-50C5D96D9B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ACAFA-9719-43F1-BACF-C82CD063C76B}" type="datetimeFigureOut">
              <a:rPr lang="en-GB" smtClean="0"/>
              <a:t>30/12/2023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C51B5A-8EDB-4956-9185-D7716091B5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02708F5-3715-4323-91FC-ED773AFFA4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1363D-94E9-4AA0-A06D-FFC92D078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97841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A803AF-27EC-417D-BE68-6EEA93A335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4907CF-E24B-4830-AAEE-B4901F1CEFC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40E6C0C-AE86-45EB-AF86-CF4CBDA1663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DCF96FD-53ED-49AB-B8EE-7C9EF9A405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ACAFA-9719-43F1-BACF-C82CD063C76B}" type="datetimeFigureOut">
              <a:rPr lang="en-GB" smtClean="0"/>
              <a:t>30/12/2023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600F6C-8FBE-4C95-AD67-5C8AD48824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2CA20B4-8459-4550-A051-0F72AC768A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1363D-94E9-4AA0-A06D-FFC92D078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07587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7964EF-BD55-4692-AD9C-49366FF645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B7ABCC8-92E3-40A2-AD02-CBC427C562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07752F8-98EC-401F-AAE8-6428C5879E6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312F19E-08D9-4D6C-8B64-16C8661DE74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80618F9-B395-4C04-8FD9-A8EE4E9CACC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766D4CB-7B3A-4F3B-86A8-ED31119C59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ACAFA-9719-43F1-BACF-C82CD063C76B}" type="datetimeFigureOut">
              <a:rPr lang="en-GB" smtClean="0"/>
              <a:t>30/12/2023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3A7B2FD-0A34-4084-82E1-512F4216B7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BE1264C-F2A8-46EF-A8B7-9CC945C3FF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1363D-94E9-4AA0-A06D-FFC92D078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60950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978908-5932-4ECE-BF6F-2E53801AC9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EBDBC18-FD65-4141-B555-958999657C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ACAFA-9719-43F1-BACF-C82CD063C76B}" type="datetimeFigureOut">
              <a:rPr lang="en-GB" smtClean="0"/>
              <a:t>30/12/2023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9EB1BB0-E9FA-4169-8C12-B6A7008567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EA25FC6-DCE7-4EE1-A390-D20AB610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1363D-94E9-4AA0-A06D-FFC92D078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4139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512666D-7909-4B3A-BC71-F8DC6B5A93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ACAFA-9719-43F1-BACF-C82CD063C76B}" type="datetimeFigureOut">
              <a:rPr lang="en-GB" smtClean="0"/>
              <a:t>30/12/2023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B0D770C-6AB9-4E79-845B-49723B2EFC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2A3B6E4-CDD6-4A2C-A2F6-E8554956A5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1363D-94E9-4AA0-A06D-FFC92D078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91445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828C5D-E499-49A8-A15C-785D31C34D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5E0FA3-8025-428C-989C-A68B06CD91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FF13CC6-CBB7-4209-A905-27ABAFEABED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764B980-53A1-460B-8550-185F082E17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ACAFA-9719-43F1-BACF-C82CD063C76B}" type="datetimeFigureOut">
              <a:rPr lang="en-GB" smtClean="0"/>
              <a:t>30/12/2023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AED5856-E508-45BF-9BD8-BBA20364CE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DACCAE-908C-42C9-8440-BAE24FF28B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1363D-94E9-4AA0-A06D-FFC92D078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16934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927EBC-3ED0-4C54-BA8F-FD16FCD650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18CEEFF-A8F7-42D7-9E26-338414FD429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802D967-6D6F-480E-9E65-19547722931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8025FF5-C082-4858-A675-72F5BD2B5C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ACAFA-9719-43F1-BACF-C82CD063C76B}" type="datetimeFigureOut">
              <a:rPr lang="en-GB" smtClean="0"/>
              <a:t>30/12/2023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06477B8-311B-47FA-B368-3DD43F9D13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D42E7C9-ED85-4B8E-B2C2-DCBC942BFB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1363D-94E9-4AA0-A06D-FFC92D078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72556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DF2669-D129-4AEB-88B9-1F960CE8FB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D72802D-E62B-4838-AB6B-59961F58A58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E5433D-1B24-4792-B8DC-7DAADC6EA8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ACAFA-9719-43F1-BACF-C82CD063C76B}" type="datetimeFigureOut">
              <a:rPr lang="en-GB" smtClean="0"/>
              <a:t>30/12/2023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BD2839-4154-483A-8DBB-C97BB1AADD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199E90-B0A6-4209-B226-6A892E0684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1363D-94E9-4AA0-A06D-FFC92D078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39385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2B6BBF3-5942-484A-B4DD-0CAF12A06B1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BBC0924-CF91-47DE-8C2C-821956C853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6BE88E-6CD0-4387-88E9-2D5A24F05B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ACAFA-9719-43F1-BACF-C82CD063C76B}" type="datetimeFigureOut">
              <a:rPr lang="en-GB" smtClean="0"/>
              <a:t>30/12/2023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CCC94A-71B4-4885-8764-E0ADCE878A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4B1619-ECC1-4C93-98DA-3F8F9334D3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1363D-94E9-4AA0-A06D-FFC92D078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67681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1BA9E5D-C8BD-4DFA-AE2A-D8D80244F0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9CBF861-F6FC-4265-9013-FBAEDC5037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22345AD-1A7A-4923-B9AE-65865FAC8ED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2ACAFA-9719-43F1-BACF-C82CD063C76B}" type="datetimeFigureOut">
              <a:rPr lang="en-GB" smtClean="0"/>
              <a:t>30/12/2023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7449E5-8FEC-4F4F-9558-39C1D6940BC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04DDD6-E3F2-42EB-AA4F-B28F1E67194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01363D-94E9-4AA0-A06D-FFC92D078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04831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11" Type="http://schemas.openxmlformats.org/officeDocument/2006/relationships/image" Target="../media/image11.png"/><Relationship Id="rId5" Type="http://schemas.openxmlformats.org/officeDocument/2006/relationships/image" Target="../media/image5.jpeg"/><Relationship Id="rId10" Type="http://schemas.openxmlformats.org/officeDocument/2006/relationships/image" Target="../media/image10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98362993-C22D-4A20-9886-0FC58A68D6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02132" y="20367"/>
            <a:ext cx="776396" cy="80021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602009F-C95F-47CC-97B7-34705502A03A}"/>
              </a:ext>
            </a:extLst>
          </p:cNvPr>
          <p:cNvSpPr txBox="1"/>
          <p:nvPr/>
        </p:nvSpPr>
        <p:spPr>
          <a:xfrm>
            <a:off x="143434" y="118360"/>
            <a:ext cx="11029391" cy="482875"/>
          </a:xfrm>
          <a:prstGeom prst="rect">
            <a:avLst/>
          </a:prstGeom>
          <a:solidFill>
            <a:schemeClr val="bg1">
              <a:lumMod val="85000"/>
            </a:schemeClr>
          </a:solidFill>
          <a:ln w="38100">
            <a:solidFill>
              <a:schemeClr val="tx1"/>
            </a:solidFill>
          </a:ln>
        </p:spPr>
        <p:txBody>
          <a:bodyPr wrap="square" anchor="ctr">
            <a:normAutofit/>
          </a:bodyPr>
          <a:lstStyle/>
          <a:p>
            <a:pPr algn="ctr"/>
            <a:r>
              <a:rPr lang="en-GB" sz="2000" dirty="0">
                <a:solidFill>
                  <a:srgbClr val="000000"/>
                </a:solidFill>
                <a:latin typeface="KG Miss Kindergarten" panose="02000000000000000000" pitchFamily="2" charset="0"/>
              </a:rPr>
              <a:t>EXPLORE</a:t>
            </a:r>
            <a:r>
              <a:rPr lang="en-GB" sz="2000" b="0" i="0" u="none" strike="noStrike" baseline="0" dirty="0">
                <a:solidFill>
                  <a:srgbClr val="000000"/>
                </a:solidFill>
                <a:latin typeface="KG Miss Kindergarten" panose="02000000000000000000" pitchFamily="2" charset="0"/>
              </a:rPr>
              <a:t> </a:t>
            </a:r>
            <a:r>
              <a:rPr lang="en-GB" sz="2000" dirty="0">
                <a:solidFill>
                  <a:srgbClr val="000000"/>
                </a:solidFill>
                <a:latin typeface="KG Miss Kindergarten" panose="02000000000000000000" pitchFamily="2" charset="0"/>
              </a:rPr>
              <a:t>PROJECT PLACEMAT – How does the Earth’s surface change</a:t>
            </a:r>
            <a:r>
              <a:rPr lang="en-GB" sz="2000" b="0" i="0" u="none" strike="noStrike" dirty="0">
                <a:solidFill>
                  <a:srgbClr val="000000"/>
                </a:solidFill>
                <a:latin typeface="KG Miss Kindergarten" panose="02000000000000000000" pitchFamily="2" charset="0"/>
              </a:rPr>
              <a:t>?</a:t>
            </a:r>
            <a:endParaRPr lang="en-GB" sz="2000" dirty="0">
              <a:latin typeface="KG Miss Kindergarten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00D1603-F74D-4D8E-9A43-8BFA4EAE24A3}"/>
              </a:ext>
            </a:extLst>
          </p:cNvPr>
          <p:cNvSpPr txBox="1"/>
          <p:nvPr/>
        </p:nvSpPr>
        <p:spPr>
          <a:xfrm>
            <a:off x="143434" y="726355"/>
            <a:ext cx="6961028" cy="404368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38100">
            <a:solidFill>
              <a:srgbClr val="0070C0"/>
            </a:solidFill>
          </a:ln>
        </p:spPr>
        <p:txBody>
          <a:bodyPr wrap="square" anchor="ctr">
            <a:noAutofit/>
          </a:bodyPr>
          <a:lstStyle/>
          <a:p>
            <a:pPr algn="ctr"/>
            <a:r>
              <a:rPr lang="en-GB" sz="1600" b="1" i="0" u="none" strike="noStrike" baseline="0" dirty="0">
                <a:solidFill>
                  <a:srgbClr val="0070C0"/>
                </a:solidFill>
                <a:latin typeface="KG Miss Kindergarten" panose="02000000000000000000" pitchFamily="2" charset="0"/>
              </a:rPr>
              <a:t>Sticky Knowledge</a:t>
            </a:r>
          </a:p>
          <a:p>
            <a:pPr algn="ctr"/>
            <a:endParaRPr lang="en-GB" sz="1600" b="1" i="0" u="none" strike="noStrike" baseline="0" dirty="0">
              <a:solidFill>
                <a:srgbClr val="0070C0"/>
              </a:solidFill>
              <a:latin typeface="KG Miss Kindergarten" panose="02000000000000000000" pitchFamily="2" charset="0"/>
            </a:endParaRPr>
          </a:p>
          <a:p>
            <a:pPr marL="171450" indent="-171450" fontAlgn="t">
              <a:buFont typeface="Arial" panose="020B0604020202020204" pitchFamily="34" charset="0"/>
              <a:buChar char="•"/>
            </a:pPr>
            <a:r>
              <a:rPr lang="en-GB" sz="1500" dirty="0">
                <a:latin typeface="KG Miss Kindergarten" panose="02000000000000000000" pitchFamily="2" charset="0"/>
              </a:rPr>
              <a:t>The start of a river is called the source and the end is called the mouth.</a:t>
            </a:r>
          </a:p>
          <a:p>
            <a:pPr marL="171450" indent="-171450" fontAlgn="t">
              <a:buFont typeface="Arial" panose="020B0604020202020204" pitchFamily="34" charset="0"/>
              <a:buChar char="•"/>
            </a:pPr>
            <a:r>
              <a:rPr lang="en-GB" sz="1500" dirty="0">
                <a:latin typeface="KG Miss Kindergarten" panose="02000000000000000000" pitchFamily="2" charset="0"/>
              </a:rPr>
              <a:t>A fast flowing river will carry soil and dirt from its banks and bed downstream and drop them when it gets wider and slows down.</a:t>
            </a:r>
          </a:p>
          <a:p>
            <a:pPr marL="171450" indent="-171450" fontAlgn="t">
              <a:buFont typeface="Arial" panose="020B0604020202020204" pitchFamily="34" charset="0"/>
              <a:buChar char="•"/>
            </a:pPr>
            <a:r>
              <a:rPr lang="en-GB" sz="1500" dirty="0">
                <a:latin typeface="KG Miss Kindergarten" panose="02000000000000000000" pitchFamily="2" charset="0"/>
              </a:rPr>
              <a:t>The longest river in the world is the Nile in Africa. It is 4,130 miles long.</a:t>
            </a:r>
          </a:p>
          <a:p>
            <a:pPr marL="171450" indent="-171450" fontAlgn="t">
              <a:buFont typeface="Arial" panose="020B0604020202020204" pitchFamily="34" charset="0"/>
              <a:buChar char="•"/>
            </a:pPr>
            <a:r>
              <a:rPr lang="en-GB" sz="1500" dirty="0">
                <a:latin typeface="KG Miss Kindergarten" panose="02000000000000000000" pitchFamily="2" charset="0"/>
              </a:rPr>
              <a:t>Many rivers and streams will join together before they reach the mouth of the river. The smaller rivers and streams are called tributaries.</a:t>
            </a:r>
          </a:p>
          <a:p>
            <a:pPr marL="171450" indent="-171450" fontAlgn="t">
              <a:buFont typeface="Arial" panose="020B0604020202020204" pitchFamily="34" charset="0"/>
              <a:buChar char="•"/>
            </a:pPr>
            <a:r>
              <a:rPr lang="en-GB" sz="1500" dirty="0">
                <a:latin typeface="KG Miss Kindergarten" panose="02000000000000000000" pitchFamily="2" charset="0"/>
              </a:rPr>
              <a:t>Mountains make up one-fifth of the world’s landscape.</a:t>
            </a:r>
          </a:p>
          <a:p>
            <a:pPr marL="171450" indent="-171450" fontAlgn="t">
              <a:buFont typeface="Arial" panose="020B0604020202020204" pitchFamily="34" charset="0"/>
              <a:buChar char="•"/>
            </a:pPr>
            <a:r>
              <a:rPr lang="en-GB" sz="1500" dirty="0">
                <a:latin typeface="KG Miss Kindergarten" panose="02000000000000000000" pitchFamily="2" charset="0"/>
              </a:rPr>
              <a:t>Mount Everest is the world highest mountain and it is 8,850m high.</a:t>
            </a:r>
          </a:p>
          <a:p>
            <a:pPr marL="171450" indent="-171450" fontAlgn="t">
              <a:buFont typeface="Arial" panose="020B0604020202020204" pitchFamily="34" charset="0"/>
              <a:buChar char="•"/>
            </a:pPr>
            <a:r>
              <a:rPr lang="en-GB" sz="1500" dirty="0">
                <a:latin typeface="KG Miss Kindergarten" panose="02000000000000000000" pitchFamily="2" charset="0"/>
              </a:rPr>
              <a:t>There are mountains under the surface of the sea.</a:t>
            </a:r>
          </a:p>
          <a:p>
            <a:pPr marL="171450" indent="-171450" fontAlgn="t">
              <a:buFont typeface="Arial" panose="020B0604020202020204" pitchFamily="34" charset="0"/>
              <a:buChar char="•"/>
            </a:pPr>
            <a:r>
              <a:rPr lang="en-GB" sz="1500" dirty="0">
                <a:latin typeface="KG Miss Kindergarten" panose="02000000000000000000" pitchFamily="2" charset="0"/>
              </a:rPr>
              <a:t>80% of our fresh water originates from mountains.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500" dirty="0">
                <a:latin typeface="KG Miss Kindergarten" panose="02000000000000000000" pitchFamily="2" charset="0"/>
              </a:rPr>
              <a:t>The highest 14 mountains in the world are all found in the Himalayas.</a:t>
            </a:r>
          </a:p>
          <a:p>
            <a:pPr marL="171450" indent="-171450" fontAlgn="t">
              <a:buFont typeface="Arial" panose="020B0604020202020204" pitchFamily="34" charset="0"/>
              <a:buChar char="•"/>
            </a:pPr>
            <a:r>
              <a:rPr lang="en-GB" sz="1500" dirty="0">
                <a:latin typeface="KG Miss Kindergarten" panose="02000000000000000000" pitchFamily="2" charset="0"/>
              </a:rPr>
              <a:t>Generally mountains are higher than 600m, if they are less they are called hills.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DE72B42-4D38-4D20-B0CF-A614BE5E4714}"/>
              </a:ext>
            </a:extLst>
          </p:cNvPr>
          <p:cNvSpPr txBox="1"/>
          <p:nvPr/>
        </p:nvSpPr>
        <p:spPr>
          <a:xfrm>
            <a:off x="7224673" y="975814"/>
            <a:ext cx="4841743" cy="187045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chemeClr val="accent6">
                <a:lumMod val="75000"/>
              </a:schemeClr>
            </a:solidFill>
          </a:ln>
        </p:spPr>
        <p:txBody>
          <a:bodyPr wrap="square" anchor="ctr">
            <a:noAutofit/>
          </a:bodyPr>
          <a:lstStyle/>
          <a:p>
            <a:pPr algn="ctr"/>
            <a:r>
              <a:rPr lang="en-GB" sz="1600" b="1" i="0" u="none" strike="noStrike" baseline="0" dirty="0">
                <a:solidFill>
                  <a:srgbClr val="00B050"/>
                </a:solidFill>
                <a:latin typeface="KG Miss Kindergarten" panose="02000000000000000000" pitchFamily="2" charset="0"/>
              </a:rPr>
              <a:t>Crucial Connections</a:t>
            </a:r>
          </a:p>
          <a:p>
            <a:endParaRPr lang="en-US" sz="1200" b="1" dirty="0">
              <a:solidFill>
                <a:srgbClr val="00B050"/>
              </a:solidFill>
              <a:latin typeface="KG Miss Kindergarten" panose="02000000000000000000" pitchFamily="2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300" b="1" dirty="0">
                <a:latin typeface="KG Miss Kindergarten" panose="02000000000000000000" pitchFamily="2" charset="0"/>
              </a:rPr>
              <a:t>https://abbeygatesprimaryschool.co.uk/about/e-safety/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300" b="1" dirty="0">
                <a:latin typeface="KG Miss Kindergarten" panose="02000000000000000000" pitchFamily="2" charset="0"/>
              </a:rPr>
              <a:t>https://www.3dgeography.co.uk/geography-of-the-uk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300" b="1" dirty="0">
                <a:latin typeface="KG Miss Kindergarten" panose="02000000000000000000" pitchFamily="2" charset="0"/>
              </a:rPr>
              <a:t>https://www.rgs.org/schools/teaching-resources/map-skills/</a:t>
            </a:r>
            <a:endParaRPr lang="en-GB" sz="1300" dirty="0">
              <a:latin typeface="KG Miss Kindergarten" panose="02000000000000000000" pitchFamily="2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B6EE953-4055-4FEA-9043-CD383C096F48}"/>
              </a:ext>
            </a:extLst>
          </p:cNvPr>
          <p:cNvSpPr txBox="1"/>
          <p:nvPr/>
        </p:nvSpPr>
        <p:spPr>
          <a:xfrm>
            <a:off x="143434" y="4895073"/>
            <a:ext cx="11946966" cy="48287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8100">
            <a:solidFill>
              <a:srgbClr val="0070C0"/>
            </a:solidFill>
          </a:ln>
        </p:spPr>
        <p:txBody>
          <a:bodyPr wrap="square" anchor="ctr">
            <a:noAutofit/>
          </a:bodyPr>
          <a:lstStyle/>
          <a:p>
            <a:pPr algn="ctr"/>
            <a:r>
              <a:rPr lang="en-GB" sz="2000" b="1" i="0" u="none" strike="noStrike" baseline="0" dirty="0">
                <a:solidFill>
                  <a:schemeClr val="accent1"/>
                </a:solidFill>
                <a:latin typeface="KG Miss Kindergarten" panose="02000000000000000000" pitchFamily="2" charset="0"/>
              </a:rPr>
              <a:t>Reading Recommendations</a:t>
            </a:r>
            <a:endParaRPr lang="en-GB" sz="2000" dirty="0">
              <a:solidFill>
                <a:schemeClr val="accent1"/>
              </a:solidFill>
              <a:latin typeface="KG Miss Kindergarten" panose="02000000000000000000" pitchFamily="2" charset="0"/>
            </a:endParaRPr>
          </a:p>
        </p:txBody>
      </p:sp>
      <p:pic>
        <p:nvPicPr>
          <p:cNvPr id="1026" name="Picture 2" descr="https://static.wixstatic.com/media/df731a_56002cc793cb4d898b76ead421964683~mv2.jpg/v1/fill/w_124,h_188,al_c,q_80,usm_0.66_1.00_0.01/df731a_56002cc793cb4d898b76ead421964683~mv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1141" y="5480602"/>
            <a:ext cx="884980" cy="1341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 descr="https://static.wixstatic.com/media/df731a_3ca3f79eaed647a5941e02030601ae0d~mv2.jpg/v1/fill/w_124,h_155,al_c,q_80,usm_0.66_1.00_0.01/df731a_3ca3f79eaed647a5941e02030601ae0d~mv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4719" y="5460176"/>
            <a:ext cx="1068648" cy="13358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8" descr="https://static.wixstatic.com/media/df731a_351804586d82462084a3758ae9599637~mv2.jpg/v1/fill/w_124,h_143,al_c,q_80,usm_0.66_1.00_0.01/df731a_351804586d82462084a3758ae9599637~mv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1965" y="5497659"/>
            <a:ext cx="1112685" cy="1283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0" descr="https://static.wixstatic.com/media/df731a_82e0c65487af4222a2132b138e35bf15~mv2.jpg/v1/fill/w_124,h_112,al_c,q_80,usm_0.66_1.00_0.01/df731a_82e0c65487af4222a2132b138e35bf15~mv2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8468" y="5500225"/>
            <a:ext cx="1417818" cy="1280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2" descr="https://static.wixstatic.com/media/df731a_77c70ef586a541ffaa577ad47b1599ee~mv2.jpg/v1/fill/w_124,h_114,al_c,q_80,usm_0.66_1.00_0.01/df731a_77c70ef586a541ffaa577ad47b1599ee~mv2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6057" y="5492509"/>
            <a:ext cx="1417818" cy="13034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4" descr="https://static.wixstatic.com/media/df731a_7496c32233e94a87b67c02324e73e3ba~mv2.jpg/v1/fill/w_124,h_186,al_c,q_80,usm_0.66_1.00_0.01/df731a_7496c32233e94a87b67c02324e73e3ba~mv2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39783" y="5482335"/>
            <a:ext cx="875767" cy="1313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6" descr="https://static.wixstatic.com/media/df731a_0eeb26d731a342c48a37e326c509aadd~mv2.jpg/v1/fill/w_124,h_99,al_c,q_80,usm_0.66_1.00_0.01/df731a_0eeb26d731a342c48a37e326c509aadd~mv2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19015" y="5533184"/>
            <a:ext cx="1562714" cy="12476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Song of the River">
            <a:extLst>
              <a:ext uri="{FF2B5EF4-FFF2-40B4-BE49-F238E27FC236}">
                <a16:creationId xmlns:a16="http://schemas.microsoft.com/office/drawing/2014/main" id="{A4B5EE37-CA2C-4565-A8B5-336E164C31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915" y="5480602"/>
            <a:ext cx="979122" cy="1300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FA01977A-C55F-422C-A39D-A612E5BD68AB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224673" y="2946288"/>
            <a:ext cx="4841743" cy="1793550"/>
          </a:xfrm>
          <a:prstGeom prst="rect">
            <a:avLst/>
          </a:prstGeom>
          <a:solidFill>
            <a:srgbClr val="00B0F0"/>
          </a:solidFill>
          <a:ln w="38100">
            <a:solidFill>
              <a:srgbClr val="002060"/>
            </a:solidFill>
          </a:ln>
        </p:spPr>
      </p:pic>
    </p:spTree>
    <p:extLst>
      <p:ext uri="{BB962C8B-B14F-4D97-AF65-F5344CB8AC3E}">
        <p14:creationId xmlns:p14="http://schemas.microsoft.com/office/powerpoint/2010/main" val="39822167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000D1603-F74D-4D8E-9A43-8BFA4EAE24A3}"/>
              </a:ext>
            </a:extLst>
          </p:cNvPr>
          <p:cNvSpPr txBox="1"/>
          <p:nvPr/>
        </p:nvSpPr>
        <p:spPr>
          <a:xfrm>
            <a:off x="143434" y="114364"/>
            <a:ext cx="7295591" cy="111436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38100">
            <a:solidFill>
              <a:srgbClr val="92D050"/>
            </a:solidFill>
          </a:ln>
        </p:spPr>
        <p:txBody>
          <a:bodyPr wrap="square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KG Miss Kindergarten" panose="02000000000000000000" pitchFamily="2" charset="0"/>
              </a:rPr>
              <a:t>Possibilities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400" dirty="0">
              <a:solidFill>
                <a:schemeClr val="accent6">
                  <a:lumMod val="75000"/>
                </a:schemeClr>
              </a:solidFill>
              <a:latin typeface="KG Miss Kindergarten" panose="02000000000000000000" pitchFamily="2" charset="0"/>
            </a:endParaRPr>
          </a:p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1400" dirty="0">
                <a:latin typeface="KG Miss Kindergarten" panose="02000000000000000000" pitchFamily="2" charset="0"/>
              </a:rPr>
              <a:t>River management, environmental officer, agriculture, hydrologist, </a:t>
            </a:r>
          </a:p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1400" dirty="0">
                <a:latin typeface="KG Miss Kindergarten" panose="02000000000000000000" pitchFamily="2" charset="0"/>
              </a:rPr>
              <a:t>marine biologist, oceanographer, mountain climber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KG Miss Kindergarten" panose="02000000000000000000" pitchFamily="2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F127653-BA62-4DC9-AB7F-2E90FAD2342E}"/>
              </a:ext>
            </a:extLst>
          </p:cNvPr>
          <p:cNvSpPr txBox="1"/>
          <p:nvPr/>
        </p:nvSpPr>
        <p:spPr>
          <a:xfrm>
            <a:off x="7536679" y="1571625"/>
            <a:ext cx="4578562" cy="517201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38100">
            <a:solidFill>
              <a:schemeClr val="accent6">
                <a:lumMod val="75000"/>
              </a:schemeClr>
            </a:solidFill>
          </a:ln>
        </p:spPr>
        <p:txBody>
          <a:bodyPr wrap="square" anchor="ctr">
            <a:noAutofit/>
          </a:bodyPr>
          <a:lstStyle/>
          <a:p>
            <a:pPr algn="ctr"/>
            <a:r>
              <a:rPr lang="en-US" sz="1600" b="1" dirty="0">
                <a:solidFill>
                  <a:schemeClr val="accent6">
                    <a:lumMod val="75000"/>
                  </a:schemeClr>
                </a:solidFill>
                <a:latin typeface="KG Miss Kindergarten" panose="02000000000000000000" pitchFamily="2" charset="0"/>
              </a:rPr>
              <a:t>Subject Specific Vocabulary (Mountains)</a:t>
            </a:r>
          </a:p>
          <a:p>
            <a:pPr fontAlgn="t"/>
            <a:r>
              <a:rPr lang="en-GB" sz="1100" b="1" dirty="0">
                <a:latin typeface="KG Miss Kindergarten" panose="02000000000000000000" pitchFamily="2" charset="0"/>
              </a:rPr>
              <a:t>Peak</a:t>
            </a:r>
            <a:r>
              <a:rPr lang="en-GB" sz="1100" dirty="0">
                <a:latin typeface="KG Miss Kindergarten" panose="02000000000000000000" pitchFamily="2" charset="0"/>
              </a:rPr>
              <a:t>- The peak is the highest point of any mountain.</a:t>
            </a:r>
          </a:p>
          <a:p>
            <a:pPr fontAlgn="t"/>
            <a:endParaRPr lang="en-GB" sz="1100" dirty="0">
              <a:latin typeface="KG Miss Kindergarten" panose="02000000000000000000" pitchFamily="2" charset="0"/>
            </a:endParaRPr>
          </a:p>
          <a:p>
            <a:pPr fontAlgn="t"/>
            <a:r>
              <a:rPr lang="en-GB" sz="1100" b="1" dirty="0">
                <a:latin typeface="KG Miss Kindergarten" panose="02000000000000000000" pitchFamily="2" charset="0"/>
              </a:rPr>
              <a:t>Valley</a:t>
            </a:r>
            <a:r>
              <a:rPr lang="en-GB" sz="1100" dirty="0">
                <a:latin typeface="KG Miss Kindergarten" panose="02000000000000000000" pitchFamily="2" charset="0"/>
              </a:rPr>
              <a:t>- A valley is a long depression, or ditch, in the Earth's surface and usually lies between ranges of hills or mountains.</a:t>
            </a:r>
          </a:p>
          <a:p>
            <a:pPr fontAlgn="t"/>
            <a:endParaRPr lang="en-GB" sz="1100" dirty="0">
              <a:latin typeface="KG Miss Kindergarten" panose="02000000000000000000" pitchFamily="2" charset="0"/>
            </a:endParaRPr>
          </a:p>
          <a:p>
            <a:pPr fontAlgn="t"/>
            <a:r>
              <a:rPr lang="en-GB" sz="1100" b="1" dirty="0">
                <a:latin typeface="KG Miss Kindergarten" panose="02000000000000000000" pitchFamily="2" charset="0"/>
              </a:rPr>
              <a:t>Cliff</a:t>
            </a:r>
            <a:r>
              <a:rPr lang="en-GB" sz="1100" dirty="0">
                <a:latin typeface="KG Miss Kindergarten" panose="02000000000000000000" pitchFamily="2" charset="0"/>
              </a:rPr>
              <a:t>- Cliffs are tall, steep rocks that were created by erosion and have vertical faces. </a:t>
            </a:r>
          </a:p>
          <a:p>
            <a:pPr fontAlgn="t"/>
            <a:endParaRPr lang="en-GB" sz="1100" dirty="0">
              <a:latin typeface="KG Miss Kindergarten" panose="02000000000000000000" pitchFamily="2" charset="0"/>
            </a:endParaRPr>
          </a:p>
          <a:p>
            <a:pPr fontAlgn="t"/>
            <a:r>
              <a:rPr lang="en-GB" sz="1100" b="1" dirty="0">
                <a:latin typeface="KG Miss Kindergarten" panose="02000000000000000000" pitchFamily="2" charset="0"/>
              </a:rPr>
              <a:t>Ridge</a:t>
            </a:r>
            <a:r>
              <a:rPr lang="en-GB" sz="1100" dirty="0">
                <a:latin typeface="KG Miss Kindergarten" panose="02000000000000000000" pitchFamily="2" charset="0"/>
              </a:rPr>
              <a:t>- A ridge is part of the steep, sloping side of a mountain.</a:t>
            </a:r>
          </a:p>
          <a:p>
            <a:pPr fontAlgn="t"/>
            <a:endParaRPr lang="en-GB" sz="1100" dirty="0">
              <a:latin typeface="KG Miss Kindergarten" panose="02000000000000000000" pitchFamily="2" charset="0"/>
            </a:endParaRPr>
          </a:p>
          <a:p>
            <a:pPr fontAlgn="t"/>
            <a:r>
              <a:rPr lang="en-GB" sz="1100" b="1" dirty="0">
                <a:latin typeface="KG Miss Kindergarten" panose="02000000000000000000" pitchFamily="2" charset="0"/>
              </a:rPr>
              <a:t>Plateau</a:t>
            </a:r>
            <a:r>
              <a:rPr lang="en-GB" sz="1100" dirty="0">
                <a:latin typeface="KG Miss Kindergarten" panose="02000000000000000000" pitchFamily="2" charset="0"/>
              </a:rPr>
              <a:t>- A plateau is an area of flat ground that is much higher than the surrounding area.</a:t>
            </a:r>
          </a:p>
          <a:p>
            <a:pPr fontAlgn="t"/>
            <a:r>
              <a:rPr lang="en-GB" sz="1100" b="1" dirty="0">
                <a:latin typeface="KG Miss Kindergarten" panose="02000000000000000000" pitchFamily="2" charset="0"/>
              </a:rPr>
              <a:t>Summit</a:t>
            </a:r>
            <a:r>
              <a:rPr lang="en-GB" sz="1100" dirty="0">
                <a:latin typeface="KG Miss Kindergarten" panose="02000000000000000000" pitchFamily="2" charset="0"/>
              </a:rPr>
              <a:t>- The summit is the highest point of a mountain.</a:t>
            </a:r>
          </a:p>
          <a:p>
            <a:pPr fontAlgn="t"/>
            <a:endParaRPr lang="en-GB" sz="1100" dirty="0">
              <a:latin typeface="KG Miss Kindergarten" panose="02000000000000000000" pitchFamily="2" charset="0"/>
            </a:endParaRPr>
          </a:p>
          <a:p>
            <a:pPr fontAlgn="t"/>
            <a:r>
              <a:rPr lang="en-GB" sz="1100" b="1" dirty="0">
                <a:latin typeface="KG Miss Kindergarten" panose="02000000000000000000" pitchFamily="2" charset="0"/>
              </a:rPr>
              <a:t>Hill</a:t>
            </a:r>
            <a:r>
              <a:rPr lang="en-GB" sz="1100" dirty="0">
                <a:latin typeface="KG Miss Kindergarten" panose="02000000000000000000" pitchFamily="2" charset="0"/>
              </a:rPr>
              <a:t>- A hill is a landform that is high but not high enough to be a mountain.</a:t>
            </a:r>
          </a:p>
          <a:p>
            <a:pPr fontAlgn="t"/>
            <a:endParaRPr lang="en-GB" sz="1100" dirty="0">
              <a:latin typeface="KG Miss Kindergarten" panose="02000000000000000000" pitchFamily="2" charset="0"/>
            </a:endParaRPr>
          </a:p>
          <a:p>
            <a:pPr fontAlgn="t"/>
            <a:r>
              <a:rPr lang="en-GB" sz="1100" b="1" dirty="0">
                <a:latin typeface="KG Miss Kindergarten" panose="02000000000000000000" pitchFamily="2" charset="0"/>
              </a:rPr>
              <a:t>Terrain</a:t>
            </a:r>
            <a:r>
              <a:rPr lang="en-GB" sz="1100" dirty="0">
                <a:latin typeface="KG Miss Kindergarten" panose="02000000000000000000" pitchFamily="2" charset="0"/>
              </a:rPr>
              <a:t>- Terrain is used as a general term when referring to the lie of the land.</a:t>
            </a:r>
          </a:p>
          <a:p>
            <a:pPr fontAlgn="t"/>
            <a:r>
              <a:rPr lang="en-GB" sz="1100" b="1" dirty="0">
                <a:latin typeface="KG Miss Kindergarten" panose="02000000000000000000" pitchFamily="2" charset="0"/>
              </a:rPr>
              <a:t>Range</a:t>
            </a:r>
            <a:r>
              <a:rPr lang="en-GB" sz="1100" dirty="0">
                <a:latin typeface="KG Miss Kindergarten" panose="02000000000000000000" pitchFamily="2" charset="0"/>
              </a:rPr>
              <a:t>- A mountain range is a group or chain of mountains that are close together. </a:t>
            </a:r>
          </a:p>
          <a:p>
            <a:pPr fontAlgn="t"/>
            <a:endParaRPr lang="en-GB" sz="1100" dirty="0">
              <a:latin typeface="KG Miss Kindergarten" panose="02000000000000000000" pitchFamily="2" charset="0"/>
            </a:endParaRPr>
          </a:p>
          <a:p>
            <a:pPr fontAlgn="t"/>
            <a:r>
              <a:rPr lang="en-GB" sz="1100" b="1" dirty="0">
                <a:latin typeface="KG Miss Kindergarten" panose="02000000000000000000" pitchFamily="2" charset="0"/>
              </a:rPr>
              <a:t>Tectonic plates</a:t>
            </a:r>
            <a:r>
              <a:rPr lang="en-GB" sz="1100" dirty="0">
                <a:latin typeface="KG Miss Kindergarten" panose="02000000000000000000" pitchFamily="2" charset="0"/>
              </a:rPr>
              <a:t>- The Earth's outer layer is made up of large, moving pieces called plates.</a:t>
            </a:r>
          </a:p>
          <a:p>
            <a:pPr fontAlgn="t"/>
            <a:endParaRPr lang="en-GB" sz="1100" dirty="0">
              <a:latin typeface="KG Miss Kindergarten" panose="02000000000000000000" pitchFamily="2" charset="0"/>
            </a:endParaRPr>
          </a:p>
          <a:p>
            <a:pPr fontAlgn="t"/>
            <a:r>
              <a:rPr lang="en-GB" sz="1100" b="1" dirty="0">
                <a:latin typeface="KG Miss Kindergarten" panose="02000000000000000000" pitchFamily="2" charset="0"/>
              </a:rPr>
              <a:t>Fold mountains</a:t>
            </a:r>
            <a:r>
              <a:rPr lang="en-GB" sz="1100" dirty="0">
                <a:latin typeface="KG Miss Kindergarten" panose="02000000000000000000" pitchFamily="2" charset="0"/>
              </a:rPr>
              <a:t>- Fold mountains are formed when two plates run into each other or collide.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CD82FC1-3B51-43E8-8F70-2B60AB43A958}"/>
              </a:ext>
            </a:extLst>
          </p:cNvPr>
          <p:cNvSpPr txBox="1"/>
          <p:nvPr/>
        </p:nvSpPr>
        <p:spPr>
          <a:xfrm>
            <a:off x="143434" y="1362075"/>
            <a:ext cx="7295591" cy="538156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rgbClr val="0070C0"/>
            </a:solidFill>
          </a:ln>
        </p:spPr>
        <p:txBody>
          <a:bodyPr wrap="square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KG Miss Kindergarten" panose="02000000000000000000" pitchFamily="2" charset="0"/>
                <a:ea typeface="+mn-ea"/>
                <a:cs typeface="+mn-cs"/>
              </a:rPr>
              <a:t>Subject Specific Vocabulary (Rivers)</a:t>
            </a:r>
          </a:p>
          <a:p>
            <a:pPr fontAlgn="t"/>
            <a:r>
              <a:rPr lang="en-GB" sz="1200" b="1" dirty="0">
                <a:latin typeface="KG Miss Kindergarten" panose="02000000000000000000" pitchFamily="2" charset="0"/>
              </a:rPr>
              <a:t>Estuary</a:t>
            </a:r>
            <a:r>
              <a:rPr lang="en-GB" sz="1200" dirty="0">
                <a:latin typeface="KG Miss Kindergarten" panose="02000000000000000000" pitchFamily="2" charset="0"/>
              </a:rPr>
              <a:t>- An estuary is an area where a freshwater river or stream meets the ocean.</a:t>
            </a:r>
          </a:p>
          <a:p>
            <a:pPr fontAlgn="t"/>
            <a:endParaRPr lang="en-GB" sz="1200" dirty="0">
              <a:latin typeface="KG Miss Kindergarten" panose="02000000000000000000" pitchFamily="2" charset="0"/>
            </a:endParaRPr>
          </a:p>
          <a:p>
            <a:pPr fontAlgn="t"/>
            <a:r>
              <a:rPr lang="en-GB" sz="1200" b="1" dirty="0">
                <a:latin typeface="KG Miss Kindergarten" panose="02000000000000000000" pitchFamily="2" charset="0"/>
              </a:rPr>
              <a:t>Mouth</a:t>
            </a:r>
            <a:r>
              <a:rPr lang="en-GB" sz="1200" dirty="0">
                <a:latin typeface="KG Miss Kindergarten" panose="02000000000000000000" pitchFamily="2" charset="0"/>
              </a:rPr>
              <a:t>-A river mouth is the part of a river where the river flows into another river, a lake, a reservoir, a sea, or an ocean.</a:t>
            </a:r>
          </a:p>
          <a:p>
            <a:pPr fontAlgn="t"/>
            <a:endParaRPr lang="en-GB" sz="1200" dirty="0">
              <a:latin typeface="KG Miss Kindergarten" panose="02000000000000000000" pitchFamily="2" charset="0"/>
            </a:endParaRPr>
          </a:p>
          <a:p>
            <a:pPr fontAlgn="t"/>
            <a:r>
              <a:rPr lang="en-GB" sz="1200" b="1" dirty="0">
                <a:latin typeface="KG Miss Kindergarten" panose="02000000000000000000" pitchFamily="2" charset="0"/>
              </a:rPr>
              <a:t>Source</a:t>
            </a:r>
            <a:r>
              <a:rPr lang="en-GB" sz="1200" dirty="0">
                <a:latin typeface="KG Miss Kindergarten" panose="02000000000000000000" pitchFamily="2" charset="0"/>
              </a:rPr>
              <a:t>-The source of a river is where it begins, usually on high ground.</a:t>
            </a:r>
          </a:p>
          <a:p>
            <a:pPr fontAlgn="t"/>
            <a:endParaRPr lang="en-GB" sz="1200" dirty="0">
              <a:latin typeface="KG Miss Kindergarten" panose="02000000000000000000" pitchFamily="2" charset="0"/>
            </a:endParaRPr>
          </a:p>
          <a:p>
            <a:pPr fontAlgn="t"/>
            <a:r>
              <a:rPr lang="en-GB" sz="1200" b="1" dirty="0">
                <a:latin typeface="KG Miss Kindergarten" panose="02000000000000000000" pitchFamily="2" charset="0"/>
              </a:rPr>
              <a:t>Meander</a:t>
            </a:r>
            <a:r>
              <a:rPr lang="en-GB" sz="1200" dirty="0">
                <a:latin typeface="KG Miss Kindergarten" panose="02000000000000000000" pitchFamily="2" charset="0"/>
              </a:rPr>
              <a:t>-A meander is a winding curve or bend in a river. </a:t>
            </a:r>
          </a:p>
          <a:p>
            <a:pPr fontAlgn="t"/>
            <a:endParaRPr lang="en-GB" sz="1200" dirty="0">
              <a:latin typeface="KG Miss Kindergarten" panose="02000000000000000000" pitchFamily="2" charset="0"/>
            </a:endParaRPr>
          </a:p>
          <a:p>
            <a:pPr fontAlgn="t"/>
            <a:r>
              <a:rPr lang="en-GB" sz="1200" b="1" dirty="0">
                <a:latin typeface="KG Miss Kindergarten" panose="02000000000000000000" pitchFamily="2" charset="0"/>
              </a:rPr>
              <a:t>Waterfall</a:t>
            </a:r>
            <a:r>
              <a:rPr lang="en-GB" sz="1200" dirty="0">
                <a:latin typeface="KG Miss Kindergarten" panose="02000000000000000000" pitchFamily="2" charset="0"/>
              </a:rPr>
              <a:t>-Waterfalls form where water rushes down steep hillsides in upland areas and erodes the rocks. </a:t>
            </a:r>
          </a:p>
          <a:p>
            <a:pPr fontAlgn="t"/>
            <a:endParaRPr lang="en-GB" sz="1200" dirty="0">
              <a:latin typeface="KG Miss Kindergarten" panose="02000000000000000000" pitchFamily="2" charset="0"/>
            </a:endParaRPr>
          </a:p>
          <a:p>
            <a:pPr fontAlgn="t"/>
            <a:r>
              <a:rPr lang="en-GB" sz="1200" b="1" dirty="0">
                <a:latin typeface="KG Miss Kindergarten" panose="02000000000000000000" pitchFamily="2" charset="0"/>
              </a:rPr>
              <a:t>Erosion</a:t>
            </a:r>
            <a:r>
              <a:rPr lang="en-GB" sz="1200" dirty="0">
                <a:latin typeface="KG Miss Kindergarten" panose="02000000000000000000" pitchFamily="2" charset="0"/>
              </a:rPr>
              <a:t>-Erosion occurs when the fastest currents in the river carve into the banks.</a:t>
            </a:r>
          </a:p>
          <a:p>
            <a:pPr fontAlgn="t"/>
            <a:endParaRPr lang="en-GB" sz="1200" dirty="0">
              <a:latin typeface="KG Miss Kindergarten" panose="02000000000000000000" pitchFamily="2" charset="0"/>
            </a:endParaRPr>
          </a:p>
          <a:p>
            <a:pPr fontAlgn="t"/>
            <a:r>
              <a:rPr lang="en-GB" sz="1200" b="1" dirty="0">
                <a:latin typeface="KG Miss Kindergarten" panose="02000000000000000000" pitchFamily="2" charset="0"/>
              </a:rPr>
              <a:t>Deposition</a:t>
            </a:r>
            <a:r>
              <a:rPr lang="en-GB" sz="1200" dirty="0">
                <a:latin typeface="KG Miss Kindergarten" panose="02000000000000000000" pitchFamily="2" charset="0"/>
              </a:rPr>
              <a:t>-Rocks and sediments eroded from one part of the river are deposited in another part.</a:t>
            </a:r>
          </a:p>
          <a:p>
            <a:pPr fontAlgn="t"/>
            <a:endParaRPr lang="en-GB" sz="1200" dirty="0">
              <a:latin typeface="KG Miss Kindergarten" panose="02000000000000000000" pitchFamily="2" charset="0"/>
            </a:endParaRPr>
          </a:p>
          <a:p>
            <a:pPr fontAlgn="t"/>
            <a:r>
              <a:rPr lang="en-GB" sz="1200" b="1" dirty="0">
                <a:latin typeface="KG Miss Kindergarten" panose="02000000000000000000" pitchFamily="2" charset="0"/>
              </a:rPr>
              <a:t>Tributary</a:t>
            </a:r>
            <a:r>
              <a:rPr lang="en-GB" sz="1200" dirty="0">
                <a:latin typeface="KG Miss Kindergarten" panose="02000000000000000000" pitchFamily="2" charset="0"/>
              </a:rPr>
              <a:t>-When one stream or river meets another and merge together, the smaller stream or river is known as a tributary.</a:t>
            </a:r>
          </a:p>
          <a:p>
            <a:pPr fontAlgn="t"/>
            <a:endParaRPr lang="en-GB" sz="1200" dirty="0">
              <a:latin typeface="KG Miss Kindergarten" panose="02000000000000000000" pitchFamily="2" charset="0"/>
            </a:endParaRPr>
          </a:p>
          <a:p>
            <a:pPr fontAlgn="t"/>
            <a:r>
              <a:rPr lang="en-GB" sz="1200" b="1" dirty="0">
                <a:latin typeface="KG Miss Kindergarten" panose="02000000000000000000" pitchFamily="2" charset="0"/>
              </a:rPr>
              <a:t>Ox bow lake</a:t>
            </a:r>
            <a:r>
              <a:rPr lang="en-GB" sz="1200" dirty="0">
                <a:latin typeface="KG Miss Kindergarten" panose="02000000000000000000" pitchFamily="2" charset="0"/>
              </a:rPr>
              <a:t>- Ox bow lakes are created  when the meander is so deep that it cuts off a piece of the river and leaves a lake. </a:t>
            </a:r>
          </a:p>
          <a:p>
            <a:pPr fontAlgn="t"/>
            <a:endParaRPr lang="en-GB" sz="1200" dirty="0">
              <a:latin typeface="KG Miss Kindergarten" panose="02000000000000000000" pitchFamily="2" charset="0"/>
            </a:endParaRPr>
          </a:p>
          <a:p>
            <a:pPr fontAlgn="t"/>
            <a:r>
              <a:rPr lang="en-GB" sz="1200" b="1" dirty="0">
                <a:latin typeface="KG Miss Kindergarten" panose="02000000000000000000" pitchFamily="2" charset="0"/>
              </a:rPr>
              <a:t>Delta</a:t>
            </a:r>
            <a:r>
              <a:rPr lang="en-GB" sz="1200" dirty="0">
                <a:latin typeface="KG Miss Kindergarten" panose="02000000000000000000" pitchFamily="2" charset="0"/>
              </a:rPr>
              <a:t>- Deltas are wide areas of water often found at the mouth of large rivers.</a:t>
            </a:r>
          </a:p>
          <a:p>
            <a:pPr fontAlgn="t"/>
            <a:endParaRPr lang="en-GB" sz="1200" dirty="0">
              <a:latin typeface="KG Miss Kindergarten" panose="02000000000000000000" pitchFamily="2" charset="0"/>
            </a:endParaRPr>
          </a:p>
          <a:p>
            <a:pPr fontAlgn="t"/>
            <a:r>
              <a:rPr lang="en-GB" sz="1200" b="1" dirty="0">
                <a:latin typeface="KG Miss Kindergarten" panose="02000000000000000000" pitchFamily="2" charset="0"/>
              </a:rPr>
              <a:t>Stream</a:t>
            </a:r>
            <a:r>
              <a:rPr lang="en-GB" sz="1200" dirty="0">
                <a:latin typeface="KG Miss Kindergarten" panose="02000000000000000000" pitchFamily="2" charset="0"/>
              </a:rPr>
              <a:t>- A stream is a small body of flowing water.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b="1" dirty="0">
              <a:solidFill>
                <a:srgbClr val="FFC000">
                  <a:lumMod val="75000"/>
                </a:srgbClr>
              </a:solidFill>
              <a:latin typeface="KG Miss Kindergarten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737482B-46AC-4833-A03E-08FE869EDB7A}"/>
              </a:ext>
            </a:extLst>
          </p:cNvPr>
          <p:cNvSpPr txBox="1"/>
          <p:nvPr/>
        </p:nvSpPr>
        <p:spPr>
          <a:xfrm>
            <a:off x="7536679" y="114364"/>
            <a:ext cx="4578562" cy="138106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rgbClr val="0070C0"/>
            </a:solidFill>
          </a:ln>
        </p:spPr>
        <p:txBody>
          <a:bodyPr wrap="square" anchor="ctr">
            <a:noAutofit/>
          </a:bodyPr>
          <a:lstStyle/>
          <a:p>
            <a:pPr algn="ctr"/>
            <a:r>
              <a:rPr lang="en-GB" sz="1400" b="1" i="0" u="none" strike="noStrike" baseline="0" dirty="0">
                <a:solidFill>
                  <a:srgbClr val="0070C0"/>
                </a:solidFill>
                <a:latin typeface="KG Miss Kindergarten" panose="02000000000000000000" pitchFamily="2" charset="0"/>
              </a:rPr>
              <a:t>Important Ideas</a:t>
            </a:r>
          </a:p>
          <a:p>
            <a:pPr algn="ctr"/>
            <a:endParaRPr lang="en-GB" sz="1400" dirty="0">
              <a:solidFill>
                <a:srgbClr val="000000"/>
              </a:solidFill>
              <a:latin typeface="KG Miss Kindergarten" panose="02000000000000000000" pitchFamily="2" charset="0"/>
            </a:endParaRPr>
          </a:p>
          <a:p>
            <a:pPr marL="171450" indent="-171450">
              <a:buFont typeface="Courier New" panose="02070309020205020404" pitchFamily="49" charset="0"/>
              <a:buChar char="o"/>
            </a:pPr>
            <a:r>
              <a:rPr lang="en-US" sz="1400" dirty="0">
                <a:solidFill>
                  <a:srgbClr val="000000"/>
                </a:solidFill>
                <a:latin typeface="KG Miss Kindergarten" panose="02000000000000000000" pitchFamily="2" charset="0"/>
              </a:rPr>
              <a:t>Diversity </a:t>
            </a:r>
          </a:p>
          <a:p>
            <a:pPr marL="171450" indent="-171450">
              <a:buFont typeface="Courier New" panose="02070309020205020404" pitchFamily="49" charset="0"/>
              <a:buChar char="o"/>
            </a:pPr>
            <a:r>
              <a:rPr lang="en-US" sz="1400" dirty="0">
                <a:solidFill>
                  <a:srgbClr val="000000"/>
                </a:solidFill>
                <a:latin typeface="KG Miss Kindergarten" panose="02000000000000000000" pitchFamily="2" charset="0"/>
              </a:rPr>
              <a:t>Possibilities </a:t>
            </a:r>
          </a:p>
          <a:p>
            <a:pPr marL="171450" indent="-171450">
              <a:buFont typeface="Courier New" panose="02070309020205020404" pitchFamily="49" charset="0"/>
              <a:buChar char="o"/>
            </a:pPr>
            <a:r>
              <a:rPr lang="en-US" sz="1400" dirty="0">
                <a:solidFill>
                  <a:srgbClr val="000000"/>
                </a:solidFill>
                <a:latin typeface="KG Miss Kindergarten" panose="02000000000000000000" pitchFamily="2" charset="0"/>
              </a:rPr>
              <a:t>Cycles</a:t>
            </a:r>
            <a:endParaRPr lang="en-GB" sz="1400" dirty="0">
              <a:solidFill>
                <a:srgbClr val="000000"/>
              </a:solidFill>
              <a:latin typeface="KG Miss Kindergarten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31631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3eff6c1d-1e82-4127-8df7-479d207db133">
      <Terms xmlns="http://schemas.microsoft.com/office/infopath/2007/PartnerControls"/>
    </lcf76f155ced4ddcb4097134ff3c332f>
    <TaxCatchAll xmlns="a856ac22-db31-4f20-9019-91218979550f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785E8FF4331D44BFE9E844C4E10D32" ma:contentTypeVersion="16" ma:contentTypeDescription="Create a new document." ma:contentTypeScope="" ma:versionID="51a8deccbf0c848e7a241ec5e93d1914">
  <xsd:schema xmlns:xsd="http://www.w3.org/2001/XMLSchema" xmlns:xs="http://www.w3.org/2001/XMLSchema" xmlns:p="http://schemas.microsoft.com/office/2006/metadata/properties" xmlns:ns2="a856ac22-db31-4f20-9019-91218979550f" xmlns:ns3="3eff6c1d-1e82-4127-8df7-479d207db133" targetNamespace="http://schemas.microsoft.com/office/2006/metadata/properties" ma:root="true" ma:fieldsID="8a98f184d248f593c4abab5d378b11e2" ns2:_="" ns3:_="">
    <xsd:import namespace="a856ac22-db31-4f20-9019-91218979550f"/>
    <xsd:import namespace="3eff6c1d-1e82-4127-8df7-479d207db133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LengthInSeconds" minOccurs="0"/>
                <xsd:element ref="ns3:lcf76f155ced4ddcb4097134ff3c332f" minOccurs="0"/>
                <xsd:element ref="ns2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856ac22-db31-4f20-9019-91218979550f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2ba832e9-b80d-4912-a10d-2897cfd72d89}" ma:internalName="TaxCatchAll" ma:showField="CatchAllData" ma:web="a856ac22-db31-4f20-9019-91218979550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eff6c1d-1e82-4127-8df7-479d207db13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MediaServiceAutoTags" ma:internalName="MediaServiceAutoTags" ma:readOnly="true">
      <xsd:simpleType>
        <xsd:restriction base="dms:Text"/>
      </xsd:simpleType>
    </xsd:element>
    <xsd:element name="MediaServiceOCR" ma:index="14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5" nillable="true" ma:displayName="MediaService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1f153cbe-c006-4eab-9b40-c75ea16069f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C766757-01EA-43D9-8D9B-6DC57B05370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DA7198E-5F58-4A49-BEBC-F89F768D1E94}">
  <ds:schemaRefs>
    <ds:schemaRef ds:uri="http://www.w3.org/XML/1998/namespace"/>
    <ds:schemaRef ds:uri="http://schemas.microsoft.com/office/2006/metadata/properties"/>
    <ds:schemaRef ds:uri="http://schemas.openxmlformats.org/package/2006/metadata/core-properties"/>
    <ds:schemaRef ds:uri="http://schemas.microsoft.com/office/infopath/2007/PartnerControls"/>
    <ds:schemaRef ds:uri="http://purl.org/dc/dcmitype/"/>
    <ds:schemaRef ds:uri="http://schemas.microsoft.com/office/2006/documentManagement/types"/>
    <ds:schemaRef ds:uri="http://purl.org/dc/elements/1.1/"/>
    <ds:schemaRef ds:uri="3eff6c1d-1e82-4127-8df7-479d207db133"/>
    <ds:schemaRef ds:uri="a856ac22-db31-4f20-9019-91218979550f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97A8357E-FDDA-4D39-B5EE-5BCB3957FB1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856ac22-db31-4f20-9019-91218979550f"/>
    <ds:schemaRef ds:uri="3eff6c1d-1e82-4127-8df7-479d207db13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249</TotalTime>
  <Words>624</Words>
  <Application>Microsoft Office PowerPoint</Application>
  <PresentationFormat>Widescreen</PresentationFormat>
  <Paragraphs>70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Arial</vt:lpstr>
      <vt:lpstr>Calibri</vt:lpstr>
      <vt:lpstr>Calibri Light</vt:lpstr>
      <vt:lpstr>Courier New</vt:lpstr>
      <vt:lpstr>KG Miss Kindergarten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Paul Summers</dc:creator>
  <cp:lastModifiedBy>Tella Durham</cp:lastModifiedBy>
  <cp:revision>35</cp:revision>
  <dcterms:created xsi:type="dcterms:W3CDTF">2021-09-04T12:05:16Z</dcterms:created>
  <dcterms:modified xsi:type="dcterms:W3CDTF">2023-12-30T08:08:05Z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0x01010081785E8FF4331D44BFE9E844C4E10D32</vt:lpwstr>
  </property>
</Properties>
</file>