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1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041D22-2B5B-445D-F2CE-961D3AD23827}" v="4" dt="2023-04-14T16:43:38.27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F7F31C-239F-40B7-BE47-29ED88316B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8D47F4-DE6A-4325-9D92-D14E6A26C5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2A871D-18A1-40EB-812A-B6828038B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704647-CDD4-4A72-B151-FC86FA5A3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3A1AB0-A574-4416-A6A6-97222F8FE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761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9EBBA-2285-4179-A78C-EFF2790F5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7EBACA-2329-4F05-9DBF-FE337F32A3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3832A6-131F-4DE8-9019-5C80A0094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A5D100-5DB3-40F9-BA75-85C7BD656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A9AA24-76D3-43D1-9810-0A1B360D9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701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0B8E7-D6D1-4AE1-832B-7533597A7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A7E993-B91A-4DC8-9F97-B9B04CEDC6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68E8-CA06-41D9-B90E-50C5D96D9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C51B5A-8EDB-4956-9185-D7716091B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2708F5-3715-4323-91FC-ED773AFFA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784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A803AF-27EC-417D-BE68-6EEA93A33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4907CF-E24B-4830-AAEE-B4901F1CEF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0E6C0C-AE86-45EB-AF86-CF4CBDA166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CF96FD-53ED-49AB-B8EE-7C9EF9A40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600F6C-8FBE-4C95-AD67-5C8AD4882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CA20B4-8459-4550-A051-0F72AC768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0758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7964EF-BD55-4692-AD9C-49366FF64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7ABCC8-92E3-40A2-AD02-CBC427C562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7752F8-98EC-401F-AAE8-6428C5879E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12F19E-08D9-4D6C-8B64-16C8661DE7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0618F9-B395-4C04-8FD9-A8EE4E9CAC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66D4CB-7B3A-4F3B-86A8-ED31119C5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3A7B2FD-0A34-4084-82E1-512F4216B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BE1264C-F2A8-46EF-A8B7-9CC945C3F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095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78908-5932-4ECE-BF6F-2E53801AC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BDBC18-FD65-4141-B555-958999657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EB1BB0-E9FA-4169-8C12-B6A700856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A25FC6-DCE7-4EE1-A390-D20AB610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139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512666D-7909-4B3A-BC71-F8DC6B5A9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B0D770C-6AB9-4E79-845B-49723B2EF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A3B6E4-CDD6-4A2C-A2F6-E8554956A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144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28C5D-E499-49A8-A15C-785D31C34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5E0FA3-8025-428C-989C-A68B06CD91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F13CC6-CBB7-4209-A905-27ABAFEABE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64B980-53A1-460B-8550-185F082E1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ED5856-E508-45BF-9BD8-BBA20364C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DACCAE-908C-42C9-8440-BAE24FF28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693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927EBC-3ED0-4C54-BA8F-FD16FCD65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8CEEFF-A8F7-42D7-9E26-338414FD42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02D967-6D6F-480E-9E65-1954772293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025FF5-C082-4858-A675-72F5BD2B5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6477B8-311B-47FA-B368-3DD43F9D1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42E7C9-ED85-4B8E-B2C2-DCBC942BF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255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F2669-D129-4AEB-88B9-1F960CE8F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72802D-E62B-4838-AB6B-59961F58A5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E5433D-1B24-4792-B8DC-7DAADC6EA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BD2839-4154-483A-8DBB-C97BB1AAD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199E90-B0A6-4209-B226-6A892E068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938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2B6BBF3-5942-484A-B4DD-0CAF12A06B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BC0924-CF91-47DE-8C2C-821956C853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6BE88E-6CD0-4387-88E9-2D5A24F05B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CCC94A-71B4-4885-8764-E0ADCE878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4B1619-ECC1-4C93-98DA-3F8F9334D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768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BA9E5D-C8BD-4DFA-AE2A-D8D80244F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CBF861-F6FC-4265-9013-FBAEDC5037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2345AD-1A7A-4923-B9AE-65865FAC8E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2ACAFA-9719-43F1-BACF-C82CD063C76B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7449E5-8FEC-4F4F-9558-39C1D6940B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04DDD6-E3F2-42EB-AA4F-B28F1E6719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483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rayola.com/athome" TargetMode="External"/><Relationship Id="rId13" Type="http://schemas.openxmlformats.org/officeDocument/2006/relationships/image" Target="../media/image12.jpe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openxmlformats.org/officeDocument/2006/relationships/image" Target="../media/image10.jpeg"/><Relationship Id="rId5" Type="http://schemas.openxmlformats.org/officeDocument/2006/relationships/image" Target="../media/image5.jpeg"/><Relationship Id="rId10" Type="http://schemas.openxmlformats.org/officeDocument/2006/relationships/image" Target="../media/image9.jpeg"/><Relationship Id="rId4" Type="http://schemas.openxmlformats.org/officeDocument/2006/relationships/image" Target="../media/image4.pn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Floral Wallpaper Wild Flower Pattern Peel And Stick Cream">
            <a:extLst>
              <a:ext uri="{FF2B5EF4-FFF2-40B4-BE49-F238E27FC236}">
                <a16:creationId xmlns:a16="http://schemas.microsoft.com/office/drawing/2014/main" id="{A37079FD-12CC-FD0E-23C0-78ED678F55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4" t="3838" r="2758" b="11360"/>
          <a:stretch/>
        </p:blipFill>
        <p:spPr bwMode="auto">
          <a:xfrm>
            <a:off x="13328" y="-5636"/>
            <a:ext cx="12178671" cy="6863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98362993-C22D-4A20-9886-0FC58A68D6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4004" y="121465"/>
            <a:ext cx="776396" cy="80021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602009F-C95F-47CC-97B7-34705502A03A}"/>
              </a:ext>
            </a:extLst>
          </p:cNvPr>
          <p:cNvSpPr txBox="1"/>
          <p:nvPr/>
        </p:nvSpPr>
        <p:spPr>
          <a:xfrm>
            <a:off x="143433" y="149792"/>
            <a:ext cx="11113451" cy="77188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txBody>
          <a:bodyPr wrap="square" lIns="91440" tIns="45720" rIns="91440" bIns="45720" anchor="ctr">
            <a:normAutofit/>
          </a:bodyPr>
          <a:lstStyle/>
          <a:p>
            <a:pPr algn="ctr"/>
            <a:r>
              <a:rPr lang="en-US" sz="2000">
                <a:solidFill>
                  <a:srgbClr val="FF0000"/>
                </a:solidFill>
                <a:latin typeface="KG Miss Kindergarten"/>
              </a:rPr>
              <a:t>YEAR 4 CREATE PROJECT PLACEMAT – Who owns art when it is finished? </a:t>
            </a:r>
            <a:endParaRPr lang="en-US" sz="2000" dirty="0">
              <a:solidFill>
                <a:srgbClr val="FF0000"/>
              </a:solidFill>
              <a:latin typeface="KG Miss Kindergarten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B6EE953-4055-4FEA-9043-CD383C096F48}"/>
              </a:ext>
            </a:extLst>
          </p:cNvPr>
          <p:cNvSpPr txBox="1"/>
          <p:nvPr/>
        </p:nvSpPr>
        <p:spPr>
          <a:xfrm>
            <a:off x="143434" y="4832948"/>
            <a:ext cx="11946966" cy="4828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2000" b="1" i="0" u="none" strike="noStrike" baseline="0" dirty="0">
                <a:solidFill>
                  <a:srgbClr val="FF0000"/>
                </a:solidFill>
                <a:latin typeface="KG Miss Kindergarten" panose="02000000000000000000" pitchFamily="2" charset="0"/>
              </a:rPr>
              <a:t>Reading Recommendations</a:t>
            </a:r>
            <a:endParaRPr lang="en-GB" sz="2000" dirty="0">
              <a:solidFill>
                <a:srgbClr val="FF0000"/>
              </a:solidFill>
              <a:latin typeface="KG Miss Kindergarten" panose="02000000000000000000" pitchFamily="2" charset="0"/>
            </a:endParaRPr>
          </a:p>
        </p:txBody>
      </p:sp>
      <p:sp>
        <p:nvSpPr>
          <p:cNvPr id="21" name="AutoShape 8" descr="https://sp.yimg.com/ib/th?id=OPE.XGDv2dkX0VpE9w300C300&amp;pid=21.1">
            <a:extLst>
              <a:ext uri="{FF2B5EF4-FFF2-40B4-BE49-F238E27FC236}">
                <a16:creationId xmlns:a16="http://schemas.microsoft.com/office/drawing/2014/main" id="{87312F16-C091-4040-8CF2-3539FD6957B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" name="Picture 2" descr="Diagram&#10;&#10;Description automatically generated">
            <a:extLst>
              <a:ext uri="{FF2B5EF4-FFF2-40B4-BE49-F238E27FC236}">
                <a16:creationId xmlns:a16="http://schemas.microsoft.com/office/drawing/2014/main" id="{AE3B8A4D-9239-3636-1A17-257A4E8647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96" y="5324039"/>
            <a:ext cx="1407712" cy="1538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4AE54408-78AA-6FAD-F227-1325D74702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792" y="5327446"/>
            <a:ext cx="1237377" cy="1516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Page 1">
            <a:extLst>
              <a:ext uri="{FF2B5EF4-FFF2-40B4-BE49-F238E27FC236}">
                <a16:creationId xmlns:a16="http://schemas.microsoft.com/office/drawing/2014/main" id="{561E3D25-CF7C-85A7-9872-9032943057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260" y="5315203"/>
            <a:ext cx="1063808" cy="1528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A819F53D-151F-21B7-3B74-8985A2972B09}"/>
              </a:ext>
            </a:extLst>
          </p:cNvPr>
          <p:cNvSpPr txBox="1"/>
          <p:nvPr/>
        </p:nvSpPr>
        <p:spPr>
          <a:xfrm>
            <a:off x="141295" y="1077106"/>
            <a:ext cx="6615093" cy="338682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 anchor="t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t"/>
            <a:endParaRPr lang="en-US" sz="1400" b="1" u="sng" dirty="0">
              <a:latin typeface="KG Miss Kindergarten" panose="02000000000000000000" pitchFamily="2" charset="0"/>
            </a:endParaRPr>
          </a:p>
          <a:p>
            <a:pPr fontAlgn="t"/>
            <a:endParaRPr lang="en-US" sz="1400" b="1" u="sng" dirty="0">
              <a:latin typeface="KG Miss Kindergarten" panose="02000000000000000000" pitchFamily="2" charset="0"/>
            </a:endParaRPr>
          </a:p>
          <a:p>
            <a:pPr fontAlgn="t"/>
            <a:r>
              <a:rPr lang="en-US" sz="1100" b="1" u="sng" dirty="0">
                <a:latin typeface="KG Miss Kindergarten" panose="02000000000000000000" pitchFamily="2" charset="0"/>
              </a:rPr>
              <a:t>Art – Sculpture and 3D Shape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US" sz="1100" dirty="0">
                <a:latin typeface="KG Miss Kindergarten" panose="02000000000000000000" pitchFamily="2" charset="0"/>
              </a:rPr>
              <a:t>The most important people were often the largest object in Ancient Egyptian paintings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US" sz="1100" dirty="0">
                <a:latin typeface="KG Miss Kindergarten" panose="02000000000000000000" pitchFamily="2" charset="0"/>
              </a:rPr>
              <a:t>People were always painted from the side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US" sz="1100" dirty="0">
                <a:latin typeface="KG Miss Kindergarten" panose="02000000000000000000" pitchFamily="2" charset="0"/>
              </a:rPr>
              <a:t>Ancient Egyptian paintings are painted in 2D (flat images) with no perception of 3D form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US" sz="1100" dirty="0">
                <a:latin typeface="KG Miss Kindergarten" panose="02000000000000000000" pitchFamily="2" charset="0"/>
              </a:rPr>
              <a:t>They used white, black, red, yellow, green and blue. These </a:t>
            </a:r>
            <a:r>
              <a:rPr lang="en-US" sz="1100" dirty="0" err="1">
                <a:latin typeface="KG Miss Kindergarten" panose="02000000000000000000" pitchFamily="2" charset="0"/>
              </a:rPr>
              <a:t>colours</a:t>
            </a:r>
            <a:r>
              <a:rPr lang="en-US" sz="1100" dirty="0">
                <a:latin typeface="KG Miss Kindergarten" panose="02000000000000000000" pitchFamily="2" charset="0"/>
              </a:rPr>
              <a:t> came from minerals they would find around the area they lived in</a:t>
            </a:r>
          </a:p>
          <a:p>
            <a:pPr fontAlgn="t"/>
            <a:endParaRPr lang="en-US" sz="1100" b="1" u="sng" dirty="0">
              <a:latin typeface="KG Miss Kindergarten" panose="02000000000000000000" pitchFamily="2" charset="0"/>
            </a:endParaRPr>
          </a:p>
          <a:p>
            <a:pPr fontAlgn="t"/>
            <a:r>
              <a:rPr lang="en-US" sz="1100" b="1" u="sng" dirty="0">
                <a:latin typeface="KG Miss Kindergarten" panose="02000000000000000000" pitchFamily="2" charset="0"/>
              </a:rPr>
              <a:t>Art - Craft and Design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US" sz="1100" dirty="0">
                <a:latin typeface="KG Miss Kindergarten" panose="02000000000000000000" pitchFamily="2" charset="0"/>
              </a:rPr>
              <a:t>Symmetry can be used to create repeating patterns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US" sz="1100" dirty="0">
                <a:latin typeface="KG Miss Kindergarten" panose="02000000000000000000" pitchFamily="2" charset="0"/>
              </a:rPr>
              <a:t>Patterns can be irregular, and change in ways you wouldn’t expect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US" sz="1100" dirty="0">
                <a:latin typeface="KG Miss Kindergarten" panose="02000000000000000000" pitchFamily="2" charset="0"/>
              </a:rPr>
              <a:t>The starting point for a repeating pattern is called a motif, and a motif can be arranged in different ways to make varied patterns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US" sz="1100" dirty="0">
                <a:latin typeface="KG Miss Kindergarten" panose="02000000000000000000" pitchFamily="2" charset="0"/>
              </a:rPr>
              <a:t>Texture can be used purposely to achieve a specific effect or to replicate a natural surface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US" sz="1100" dirty="0">
                <a:latin typeface="KG Miss Kindergarten" panose="02000000000000000000" pitchFamily="2" charset="0"/>
              </a:rPr>
              <a:t>Simple structures can be made stronger by adding layers, folding and rolling.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endParaRPr lang="en-US" sz="1200" dirty="0">
              <a:latin typeface="KG Miss Kindergarten" panose="02000000000000000000" pitchFamily="2" charset="0"/>
            </a:endParaRPr>
          </a:p>
          <a:p>
            <a:pPr marL="285750" indent="-285750" fontAlgn="t">
              <a:buFont typeface="Arial" panose="020B0604020202020204" pitchFamily="34" charset="0"/>
              <a:buChar char="•"/>
            </a:pPr>
            <a:endParaRPr lang="en-US" sz="1200" dirty="0">
              <a:latin typeface="KG Miss Kindergarten" panose="02000000000000000000" pitchFamily="2" charset="0"/>
            </a:endParaRPr>
          </a:p>
          <a:p>
            <a:pPr fontAlgn="t"/>
            <a:endParaRPr lang="en-GB" sz="1400" b="1" dirty="0">
              <a:latin typeface="KG Miss Kindergarten" panose="02000000000000000000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624FAD8-11EE-3CC2-D1D4-AC8632DCD704}"/>
              </a:ext>
            </a:extLst>
          </p:cNvPr>
          <p:cNvSpPr/>
          <p:nvPr/>
        </p:nvSpPr>
        <p:spPr>
          <a:xfrm>
            <a:off x="2681273" y="1163963"/>
            <a:ext cx="1697131" cy="307777"/>
          </a:xfrm>
          <a:prstGeom prst="rect">
            <a:avLst/>
          </a:prstGeom>
          <a:solidFill>
            <a:srgbClr val="F4B183"/>
          </a:solidFill>
          <a:ln w="28575">
            <a:solidFill>
              <a:srgbClr val="FF0000"/>
            </a:solidFill>
          </a:ln>
        </p:spPr>
        <p:txBody>
          <a:bodyPr wrap="none" lIns="91440" tIns="45720" rIns="91440" bIns="4572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b="0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Miss Kindergarten" panose="02000000000000000000" pitchFamily="2" charset="0"/>
              </a:rPr>
              <a:t>Sticky Knowledge</a:t>
            </a:r>
          </a:p>
        </p:txBody>
      </p:sp>
      <p:sp>
        <p:nvSpPr>
          <p:cNvPr id="13" name="TextBox 1">
            <a:extLst>
              <a:ext uri="{FF2B5EF4-FFF2-40B4-BE49-F238E27FC236}">
                <a16:creationId xmlns:a16="http://schemas.microsoft.com/office/drawing/2014/main" id="{10A40F8C-E385-9F7D-0433-96A449581F28}"/>
              </a:ext>
            </a:extLst>
          </p:cNvPr>
          <p:cNvSpPr txBox="1"/>
          <p:nvPr/>
        </p:nvSpPr>
        <p:spPr>
          <a:xfrm>
            <a:off x="6737715" y="1077106"/>
            <a:ext cx="2830909" cy="338682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 anchor="t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 fontAlgn="base"/>
            <a:endParaRPr lang="en-US" sz="1200" b="1" i="0" u="sng" dirty="0">
              <a:solidFill>
                <a:srgbClr val="000000"/>
              </a:solidFill>
              <a:effectLst/>
              <a:latin typeface="KG Miss Kindergarten" panose="02000000000000000000" pitchFamily="2" charset="0"/>
            </a:endParaRPr>
          </a:p>
          <a:p>
            <a:pPr algn="l" rtl="0" fontAlgn="base"/>
            <a:r>
              <a:rPr lang="en-US" sz="1100" b="1" i="0" u="sng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</a:rPr>
              <a:t>Music</a:t>
            </a:r>
            <a:r>
              <a:rPr lang="en-US" sz="1100" b="0" i="0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</a:rPr>
              <a:t>​</a:t>
            </a:r>
            <a:endParaRPr lang="en-US" sz="11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100" b="0" i="0" u="none" strike="noStrike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</a:rPr>
              <a:t>Know the meaning of dynamics (loud/quiet) and tempo (fast/slow)</a:t>
            </a:r>
            <a:r>
              <a:rPr lang="en-US" sz="1100" b="0" i="0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</a:rPr>
              <a:t>​</a:t>
            </a:r>
            <a:endParaRPr lang="en-US" sz="11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endParaRPr lang="en-US" sz="11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100" b="0" i="0" u="none" strike="noStrike" dirty="0" err="1">
                <a:solidFill>
                  <a:srgbClr val="000000"/>
                </a:solidFill>
                <a:effectLst/>
                <a:latin typeface="KG Miss Kindergarten" panose="02000000000000000000" pitchFamily="2" charset="0"/>
              </a:rPr>
              <a:t>Recognise</a:t>
            </a:r>
            <a:r>
              <a:rPr lang="en-US" sz="1100" b="0" i="0" u="none" strike="noStrike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</a:rPr>
              <a:t> and demonstrate changes in dynamics and tempo (e.g., crescendo, decrescendo, pause)</a:t>
            </a:r>
            <a:r>
              <a:rPr lang="en-US" sz="1100" b="0" i="0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</a:rPr>
              <a:t>​</a:t>
            </a:r>
            <a:endParaRPr lang="en-US" sz="11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100" b="0" i="0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</a:rPr>
              <a:t>​</a:t>
            </a:r>
            <a:endParaRPr lang="en-US" sz="11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100" b="0" i="0" u="none" strike="noStrike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</a:rPr>
              <a:t>Respond to changes in pitch with actions (e.g. stand up/sit down, hands high/hands low)</a:t>
            </a:r>
            <a:r>
              <a:rPr lang="en-US" sz="1100" b="0" i="0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</a:rPr>
              <a:t>​</a:t>
            </a:r>
            <a:endParaRPr lang="en-US" sz="11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100" b="0" i="0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</a:rPr>
              <a:t>​</a:t>
            </a:r>
            <a:endParaRPr lang="en-US" sz="11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100" b="0" i="0" u="none" strike="noStrike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</a:rPr>
              <a:t>Represent rhythm patterns using stick notation including crotchets quavers crotchets rests</a:t>
            </a:r>
            <a:endParaRPr lang="en-US" sz="11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54292F71-14AA-A9FD-4151-7B39B66BA1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5371" y="3897483"/>
            <a:ext cx="9906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53C50C24-5E74-8E1A-82C1-4145EFF14FB9}"/>
              </a:ext>
            </a:extLst>
          </p:cNvPr>
          <p:cNvGrpSpPr/>
          <p:nvPr/>
        </p:nvGrpSpPr>
        <p:grpSpPr>
          <a:xfrm>
            <a:off x="9683712" y="1077106"/>
            <a:ext cx="2452302" cy="3386826"/>
            <a:chOff x="9688897" y="1106299"/>
            <a:chExt cx="2452302" cy="3484363"/>
          </a:xfrm>
        </p:grpSpPr>
        <p:sp>
          <p:nvSpPr>
            <p:cNvPr id="14" name="TextBox 1">
              <a:extLst>
                <a:ext uri="{FF2B5EF4-FFF2-40B4-BE49-F238E27FC236}">
                  <a16:creationId xmlns:a16="http://schemas.microsoft.com/office/drawing/2014/main" id="{A787A030-891C-FCCB-756A-D3F89164E04D}"/>
                </a:ext>
              </a:extLst>
            </p:cNvPr>
            <p:cNvSpPr txBox="1"/>
            <p:nvPr/>
          </p:nvSpPr>
          <p:spPr>
            <a:xfrm>
              <a:off x="9688898" y="1106299"/>
              <a:ext cx="2401502" cy="3484363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txBody>
            <a:bodyPr wrap="square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sz="1200" dirty="0">
                <a:latin typeface="KG Miss Kindergarten" panose="02000000000000000000" pitchFamily="2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163127C-1CE4-DD8A-8D4C-86FC79D74011}"/>
                </a:ext>
              </a:extLst>
            </p:cNvPr>
            <p:cNvSpPr/>
            <p:nvPr/>
          </p:nvSpPr>
          <p:spPr>
            <a:xfrm>
              <a:off x="10427363" y="1210130"/>
              <a:ext cx="924571" cy="523220"/>
            </a:xfrm>
            <a:prstGeom prst="rect">
              <a:avLst/>
            </a:prstGeom>
            <a:solidFill>
              <a:srgbClr val="E2F0D9"/>
            </a:solidFill>
            <a:ln w="28575">
              <a:solidFill>
                <a:srgbClr val="548235"/>
              </a:solidFill>
            </a:ln>
          </p:spPr>
          <p:txBody>
            <a:bodyPr wrap="square" lIns="91440" tIns="45720" rIns="91440" bIns="4572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400" b="0" cap="none" spc="0" dirty="0">
                  <a:ln w="0"/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KG Miss Kindergarten" panose="02000000000000000000" pitchFamily="2" charset="0"/>
                </a:rPr>
                <a:t>Useful Links</a:t>
              </a:r>
            </a:p>
          </p:txBody>
        </p:sp>
        <p:sp>
          <p:nvSpPr>
            <p:cNvPr id="17" name="TextBox 1">
              <a:extLst>
                <a:ext uri="{FF2B5EF4-FFF2-40B4-BE49-F238E27FC236}">
                  <a16:creationId xmlns:a16="http://schemas.microsoft.com/office/drawing/2014/main" id="{A9C43174-A14B-8BF8-FA5B-827039567B09}"/>
                </a:ext>
              </a:extLst>
            </p:cNvPr>
            <p:cNvSpPr txBox="1"/>
            <p:nvPr/>
          </p:nvSpPr>
          <p:spPr>
            <a:xfrm>
              <a:off x="9688897" y="1725095"/>
              <a:ext cx="2452302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000" b="1" u="sng" dirty="0">
                  <a:latin typeface="KG Miss Kindergarten" panose="02000000000000000000" pitchFamily="2" charset="0"/>
                </a:rPr>
                <a:t>Art</a:t>
              </a:r>
            </a:p>
            <a:p>
              <a:endParaRPr lang="en-GB" sz="1000" b="1" u="sng" dirty="0">
                <a:latin typeface="KG Miss Kindergarten" panose="02000000000000000000" pitchFamily="2" charset="0"/>
              </a:endParaRPr>
            </a:p>
            <a:p>
              <a:r>
                <a:rPr lang="en-GB" sz="1000" dirty="0">
                  <a:latin typeface="KG Miss Kindergarten" panose="02000000000000000000" pitchFamily="2" charset="0"/>
                </a:rPr>
                <a:t>https://www.tate.org.uk/kids</a:t>
              </a:r>
            </a:p>
            <a:p>
              <a:r>
                <a:rPr lang="en-GB" sz="1000" dirty="0">
                  <a:latin typeface="KG Miss Kindergarten" panose="02000000000000000000" pitchFamily="2" charset="0"/>
                </a:rPr>
                <a:t>http://www.robbiddulph.com/</a:t>
              </a:r>
              <a:r>
                <a:rPr lang="en-GB" sz="1000" dirty="0" err="1">
                  <a:latin typeface="KG Miss Kindergarten" panose="02000000000000000000" pitchFamily="2" charset="0"/>
                </a:rPr>
                <a:t>drawwith-rob</a:t>
              </a:r>
              <a:endParaRPr lang="en-GB" sz="1000" dirty="0">
                <a:latin typeface="KG Miss Kindergarten" panose="02000000000000000000" pitchFamily="2" charset="0"/>
              </a:endParaRPr>
            </a:p>
            <a:p>
              <a:r>
                <a:rPr lang="en-GB" sz="1000" dirty="0">
                  <a:latin typeface="KG Miss Kindergarten" panose="02000000000000000000" pitchFamily="2" charset="0"/>
                </a:rPr>
                <a:t>https://kinderart.com/</a:t>
              </a:r>
            </a:p>
            <a:p>
              <a:r>
                <a:rPr lang="en-GB" sz="1000" dirty="0">
                  <a:latin typeface="KG Miss Kindergarten" panose="02000000000000000000" pitchFamily="2" charset="0"/>
                  <a:hlinkClick r:id="rId8"/>
                </a:rPr>
                <a:t>https://www.crayola.com/athome</a:t>
              </a:r>
              <a:endParaRPr lang="en-GB" sz="1000" dirty="0">
                <a:latin typeface="KG Miss Kindergarten" panose="02000000000000000000" pitchFamily="2" charset="0"/>
              </a:endParaRPr>
            </a:p>
            <a:p>
              <a:endParaRPr lang="en-GB" sz="1000" dirty="0">
                <a:latin typeface="KG Miss Kindergarten" panose="02000000000000000000" pitchFamily="2" charset="0"/>
              </a:endParaRPr>
            </a:p>
            <a:p>
              <a:r>
                <a:rPr lang="en-GB" sz="1000" b="1" u="sng" dirty="0">
                  <a:latin typeface="KG Miss Kindergarten" panose="02000000000000000000" pitchFamily="2" charset="0"/>
                </a:rPr>
                <a:t>Music</a:t>
              </a:r>
            </a:p>
            <a:p>
              <a:endParaRPr lang="en-GB" sz="1000" b="1" u="sng" dirty="0">
                <a:latin typeface="KG Miss Kindergarten" panose="02000000000000000000" pitchFamily="2" charset="0"/>
              </a:endParaRPr>
            </a:p>
            <a:p>
              <a:r>
                <a:rPr lang="en-GB" sz="1000" dirty="0">
                  <a:latin typeface="KG Miss Kindergarten" panose="02000000000000000000" pitchFamily="2" charset="0"/>
                </a:rPr>
                <a:t>https://www.classicsforkids.com/</a:t>
              </a:r>
            </a:p>
            <a:p>
              <a:r>
                <a:rPr lang="en-GB" sz="1000" dirty="0">
                  <a:latin typeface="KG Miss Kindergarten" panose="02000000000000000000" pitchFamily="2" charset="0"/>
                </a:rPr>
                <a:t>https://schoollearningzone.co.uk/</a:t>
              </a:r>
              <a:r>
                <a:rPr lang="en-GB" sz="1000" dirty="0" err="1">
                  <a:latin typeface="KG Miss Kindergarten" panose="02000000000000000000" pitchFamily="2" charset="0"/>
                </a:rPr>
                <a:t>key_stage_two</a:t>
              </a:r>
              <a:r>
                <a:rPr lang="en-GB" sz="1000" dirty="0">
                  <a:latin typeface="KG Miss Kindergarten" panose="02000000000000000000" pitchFamily="2" charset="0"/>
                </a:rPr>
                <a:t>/k</a:t>
              </a:r>
            </a:p>
            <a:p>
              <a:r>
                <a:rPr lang="en-GB" sz="1000" dirty="0">
                  <a:latin typeface="KG Miss Kindergarten" panose="02000000000000000000" pitchFamily="2" charset="0"/>
                </a:rPr>
                <a:t>s2_music/ks2_music.htm</a:t>
              </a:r>
            </a:p>
          </p:txBody>
        </p:sp>
      </p:grpSp>
      <p:pic>
        <p:nvPicPr>
          <p:cNvPr id="18" name="Picture 6">
            <a:extLst>
              <a:ext uri="{FF2B5EF4-FFF2-40B4-BE49-F238E27FC236}">
                <a16:creationId xmlns:a16="http://schemas.microsoft.com/office/drawing/2014/main" id="{D7C484AA-2529-16D4-D0CD-E11133E7AF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2835" y="5324039"/>
            <a:ext cx="1265175" cy="152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>
            <a:extLst>
              <a:ext uri="{FF2B5EF4-FFF2-40B4-BE49-F238E27FC236}">
                <a16:creationId xmlns:a16="http://schemas.microsoft.com/office/drawing/2014/main" id="{744552F9-D4A9-A48C-F8DE-35C9A8E876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6099" y="5346173"/>
            <a:ext cx="1063807" cy="1521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3FF1510E-B4E1-B316-4AA3-A61180356D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7988" y="5353694"/>
            <a:ext cx="1273367" cy="1519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>
            <a:extLst>
              <a:ext uri="{FF2B5EF4-FFF2-40B4-BE49-F238E27FC236}">
                <a16:creationId xmlns:a16="http://schemas.microsoft.com/office/drawing/2014/main" id="{29A90E40-1921-AE5E-7DF4-A9283219F8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3565" y="5346173"/>
            <a:ext cx="1289381" cy="1497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C00A71E8-9E45-2765-A16A-249541E9A7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0810" y="5338224"/>
            <a:ext cx="1063807" cy="1525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>
            <a:extLst>
              <a:ext uri="{FF2B5EF4-FFF2-40B4-BE49-F238E27FC236}">
                <a16:creationId xmlns:a16="http://schemas.microsoft.com/office/drawing/2014/main" id="{78DA970E-9B24-208A-57A3-C743A78C77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942" y="5324039"/>
            <a:ext cx="1193820" cy="151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22167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Floral Wallpaper Wild Flower Pattern Peel And Stick Cream">
            <a:extLst>
              <a:ext uri="{FF2B5EF4-FFF2-40B4-BE49-F238E27FC236}">
                <a16:creationId xmlns:a16="http://schemas.microsoft.com/office/drawing/2014/main" id="{A0FAC0B7-1E85-01F5-92FF-5B93C8EDEA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4" t="3838" r="2758" b="11360"/>
          <a:stretch/>
        </p:blipFill>
        <p:spPr bwMode="auto">
          <a:xfrm>
            <a:off x="13328" y="-5636"/>
            <a:ext cx="12178671" cy="6863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2CD82FC1-3B51-43E8-8F70-2B60AB43A958}"/>
              </a:ext>
            </a:extLst>
          </p:cNvPr>
          <p:cNvSpPr txBox="1"/>
          <p:nvPr/>
        </p:nvSpPr>
        <p:spPr>
          <a:xfrm>
            <a:off x="175607" y="2617917"/>
            <a:ext cx="11916193" cy="41897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anchor="t">
            <a:noAutofit/>
          </a:bodyPr>
          <a:lstStyle/>
          <a:p>
            <a:pPr algn="just"/>
            <a:endParaRPr lang="en-US" sz="1200" dirty="0">
              <a:effectLst/>
              <a:latin typeface="KG Miss Kindergarten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00D1603-F74D-4D8E-9A43-8BFA4EAE24A3}"/>
              </a:ext>
            </a:extLst>
          </p:cNvPr>
          <p:cNvSpPr txBox="1"/>
          <p:nvPr/>
        </p:nvSpPr>
        <p:spPr>
          <a:xfrm>
            <a:off x="137903" y="2010600"/>
            <a:ext cx="11916193" cy="54242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 anchor="ctr">
            <a:noAutofit/>
          </a:bodyPr>
          <a:lstStyle/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Art: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Artist, Illustrator, Graphic Designer, Art Teacher, Sculptor, Fashion Designer, Architect   </a:t>
            </a:r>
            <a:endParaRPr lang="en-US" sz="1400" dirty="0">
              <a:solidFill>
                <a:srgbClr val="FF0000"/>
              </a:solidFill>
              <a:latin typeface="KG Miss Kindergarten" panose="02000000000000000000" pitchFamily="2" charset="0"/>
            </a:endParaRP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Music: </a:t>
            </a:r>
            <a:r>
              <a:rPr lang="en-US" sz="1400" dirty="0">
                <a:solidFill>
                  <a:srgbClr val="FF0000"/>
                </a:solidFill>
                <a:latin typeface="KG Miss Kindergarten" panose="02000000000000000000" pitchFamily="2" charset="0"/>
              </a:rPr>
              <a:t>S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inger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, Music </a:t>
            </a:r>
            <a:r>
              <a:rPr lang="en-US" sz="1400" dirty="0">
                <a:solidFill>
                  <a:srgbClr val="FF0000"/>
                </a:solidFill>
                <a:latin typeface="KG Miss Kindergarten" panose="02000000000000000000" pitchFamily="2" charset="0"/>
              </a:rPr>
              <a:t>T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eacher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, Composer, Conductor</a:t>
            </a:r>
            <a:r>
              <a:rPr lang="en-US" sz="1400" dirty="0">
                <a:solidFill>
                  <a:srgbClr val="FF0000"/>
                </a:solidFill>
                <a:latin typeface="KG Miss Kindergarten" panose="02000000000000000000" pitchFamily="2" charset="0"/>
              </a:rPr>
              <a:t>, Performer, Music Promoter, Radio DJ, Producer, Tour Manager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CAA8069-96CA-42B3-BBA0-3978E442E4BA}"/>
              </a:ext>
            </a:extLst>
          </p:cNvPr>
          <p:cNvSpPr/>
          <p:nvPr/>
        </p:nvSpPr>
        <p:spPr>
          <a:xfrm>
            <a:off x="3837885" y="2785564"/>
            <a:ext cx="3375861" cy="369332"/>
          </a:xfrm>
          <a:prstGeom prst="rect">
            <a:avLst/>
          </a:prstGeom>
          <a:solidFill>
            <a:srgbClr val="E2F0D9"/>
          </a:solidFill>
          <a:ln w="28575">
            <a:solidFill>
              <a:srgbClr val="548235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0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Miss Kindergarten" panose="02000000000000000000" pitchFamily="2" charset="0"/>
              </a:rPr>
              <a:t>Subject Specific Vocabulary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FDFE74C-CD62-40E5-F7AF-DEB909BE1337}"/>
              </a:ext>
            </a:extLst>
          </p:cNvPr>
          <p:cNvSpPr txBox="1"/>
          <p:nvPr/>
        </p:nvSpPr>
        <p:spPr>
          <a:xfrm>
            <a:off x="-79483" y="1265089"/>
            <a:ext cx="201497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sz="1800" b="1" dirty="0">
                <a:solidFill>
                  <a:schemeClr val="bg1"/>
                </a:solidFill>
                <a:effectLst/>
                <a:latin typeface="HGSSoeiKakugothicUB" panose="020B0400000000000000" pitchFamily="34" charset="-128"/>
                <a:ea typeface="HGSSoeiKakugothicUB" panose="020B0400000000000000" pitchFamily="34" charset="-128"/>
                <a:cs typeface="Times New Roman" panose="02020603050405020304" pitchFamily="18" charset="0"/>
              </a:rPr>
              <a:t>Composition</a:t>
            </a:r>
            <a:endParaRPr lang="en-GB" sz="1800" dirty="0">
              <a:solidFill>
                <a:schemeClr val="bg1"/>
              </a:solidFill>
              <a:effectLst/>
              <a:latin typeface="HGSSoeiKakugothicUB" panose="020B0400000000000000" pitchFamily="34" charset="-128"/>
              <a:ea typeface="HGSSoeiKakugothicUB" panose="020B0400000000000000" pitchFamily="34" charset="-128"/>
              <a:cs typeface="Times New Roman" panose="02020603050405020304" pitchFamily="18" charset="0"/>
            </a:endParaRP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ACC9F410-1B26-153F-6257-913EF232B667}"/>
              </a:ext>
            </a:extLst>
          </p:cNvPr>
          <p:cNvGrpSpPr/>
          <p:nvPr/>
        </p:nvGrpSpPr>
        <p:grpSpPr>
          <a:xfrm>
            <a:off x="10347216" y="564886"/>
            <a:ext cx="1288110" cy="1270030"/>
            <a:chOff x="10770462" y="462149"/>
            <a:chExt cx="1288110" cy="127003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A7326BBF-9E83-44DD-A094-AE61375DDFC0}"/>
                </a:ext>
              </a:extLst>
            </p:cNvPr>
            <p:cNvSpPr/>
            <p:nvPr/>
          </p:nvSpPr>
          <p:spPr>
            <a:xfrm>
              <a:off x="10770462" y="1362847"/>
              <a:ext cx="1288110" cy="369332"/>
            </a:xfrm>
            <a:prstGeom prst="rect">
              <a:avLst/>
            </a:prstGeom>
            <a:solidFill>
              <a:srgbClr val="F4B183"/>
            </a:solidFill>
            <a:ln w="28575">
              <a:solidFill>
                <a:srgbClr val="FF0000"/>
              </a:solidFill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GB" sz="1800" b="1" dirty="0">
                  <a:solidFill>
                    <a:schemeClr val="accent5">
                      <a:lumMod val="75000"/>
                    </a:schemeClr>
                  </a:solidFill>
                  <a:latin typeface="KG Miss Kindergarten" panose="02000000000000000000" pitchFamily="2" charset="0"/>
                </a:rPr>
                <a:t>Technique</a:t>
              </a: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B917F874-DDBE-6B0E-4F4F-18D2EF2CB71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075277" y="462149"/>
              <a:ext cx="678480" cy="843905"/>
            </a:xfrm>
            <a:prstGeom prst="rect">
              <a:avLst/>
            </a:prstGeom>
          </p:spPr>
        </p:pic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9CD83805-1C38-9E97-09A9-3E0B920C8D26}"/>
              </a:ext>
            </a:extLst>
          </p:cNvPr>
          <p:cNvSpPr/>
          <p:nvPr/>
        </p:nvSpPr>
        <p:spPr>
          <a:xfrm>
            <a:off x="1752907" y="50291"/>
            <a:ext cx="1741182" cy="369332"/>
          </a:xfrm>
          <a:prstGeom prst="rect">
            <a:avLst/>
          </a:prstGeom>
          <a:solidFill>
            <a:srgbClr val="CC99FF"/>
          </a:solidFill>
          <a:ln w="28575">
            <a:solidFill>
              <a:srgbClr val="7030A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0" cap="none" spc="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Miss Kindergarten" panose="02000000000000000000" pitchFamily="2" charset="0"/>
              </a:rPr>
              <a:t>Art Concepts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27C5BC4-22F4-2D30-E6AC-4138B5DF17A8}"/>
              </a:ext>
            </a:extLst>
          </p:cNvPr>
          <p:cNvSpPr/>
          <p:nvPr/>
        </p:nvSpPr>
        <p:spPr>
          <a:xfrm>
            <a:off x="8697912" y="76848"/>
            <a:ext cx="1962397" cy="369332"/>
          </a:xfrm>
          <a:prstGeom prst="rect">
            <a:avLst/>
          </a:prstGeom>
          <a:solidFill>
            <a:srgbClr val="CC99FF"/>
          </a:solidFill>
          <a:ln w="28575">
            <a:solidFill>
              <a:srgbClr val="7030A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Miss Kindergarten" panose="02000000000000000000" pitchFamily="2" charset="0"/>
              </a:rPr>
              <a:t>Music</a:t>
            </a:r>
            <a:r>
              <a:rPr lang="en-US" b="0" cap="none" spc="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Miss Kindergarten" panose="02000000000000000000" pitchFamily="2" charset="0"/>
              </a:rPr>
              <a:t> Concepts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D99E646-4B1D-4015-ABD7-53C0097F188B}"/>
              </a:ext>
            </a:extLst>
          </p:cNvPr>
          <p:cNvGraphicFramePr>
            <a:graphicFrameLocks noGrp="1"/>
          </p:cNvGraphicFramePr>
          <p:nvPr/>
        </p:nvGraphicFramePr>
        <p:xfrm>
          <a:off x="258547" y="2721772"/>
          <a:ext cx="3315754" cy="39899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3839">
                  <a:extLst>
                    <a:ext uri="{9D8B030D-6E8A-4147-A177-3AD203B41FA5}">
                      <a16:colId xmlns:a16="http://schemas.microsoft.com/office/drawing/2014/main" val="1352539659"/>
                    </a:ext>
                  </a:extLst>
                </a:gridCol>
                <a:gridCol w="2381915">
                  <a:extLst>
                    <a:ext uri="{9D8B030D-6E8A-4147-A177-3AD203B41FA5}">
                      <a16:colId xmlns:a16="http://schemas.microsoft.com/office/drawing/2014/main" val="2201152512"/>
                    </a:ext>
                  </a:extLst>
                </a:gridCol>
              </a:tblGrid>
              <a:tr h="288196">
                <a:tc gridSpan="2"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KG Miss Kindergarten" panose="02000000000000000000" pitchFamily="2" charset="0"/>
                        </a:rPr>
                        <a:t>Art - Sculpture and 3D</a:t>
                      </a:r>
                      <a:endParaRPr lang="en-GB" sz="900" dirty="0">
                        <a:solidFill>
                          <a:schemeClr val="tx1"/>
                        </a:solidFill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2063297"/>
                  </a:ext>
                </a:extLst>
              </a:tr>
              <a:tr h="487890">
                <a:tc>
                  <a:txBody>
                    <a:bodyPr/>
                    <a:lstStyle/>
                    <a:p>
                      <a:pPr algn="ctr"/>
                      <a:r>
                        <a:rPr lang="en-US" sz="900" b="1" dirty="0">
                          <a:latin typeface="KG Miss Kindergarten" panose="02000000000000000000" pitchFamily="2" charset="0"/>
                        </a:rPr>
                        <a:t>Ceramics</a:t>
                      </a:r>
                      <a:endParaRPr lang="en-GB" sz="900" b="1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KG Miss Kindergarten" panose="02000000000000000000" pitchFamily="2" charset="0"/>
                        </a:rPr>
                        <a:t>Pots and other articles made from clay hardened by heat</a:t>
                      </a:r>
                      <a:endParaRPr lang="en-GB" sz="900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6850212"/>
                  </a:ext>
                </a:extLst>
              </a:tr>
              <a:tr h="634030">
                <a:tc>
                  <a:txBody>
                    <a:bodyPr/>
                    <a:lstStyle/>
                    <a:p>
                      <a:pPr algn="ctr"/>
                      <a:r>
                        <a:rPr lang="en-US" sz="900" b="1" dirty="0">
                          <a:latin typeface="KG Miss Kindergarten" panose="02000000000000000000" pitchFamily="2" charset="0"/>
                        </a:rPr>
                        <a:t>Figurative</a:t>
                      </a:r>
                      <a:endParaRPr lang="en-GB" sz="900" b="1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KG Miss Kindergarten" panose="02000000000000000000" pitchFamily="2" charset="0"/>
                        </a:rPr>
                        <a:t>An abstract representation of the human figure, which is altered or distorted</a:t>
                      </a:r>
                      <a:endParaRPr lang="en-GB" sz="900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1088686"/>
                  </a:ext>
                </a:extLst>
              </a:tr>
              <a:tr h="634030">
                <a:tc>
                  <a:txBody>
                    <a:bodyPr/>
                    <a:lstStyle/>
                    <a:p>
                      <a:pPr algn="ctr"/>
                      <a:r>
                        <a:rPr lang="en-US" sz="900" b="1" dirty="0">
                          <a:latin typeface="KG Miss Kindergarten" panose="02000000000000000000" pitchFamily="2" charset="0"/>
                        </a:rPr>
                        <a:t>Hollow</a:t>
                      </a:r>
                      <a:endParaRPr lang="en-GB" sz="900" b="1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KG Miss Kindergarten" panose="02000000000000000000" pitchFamily="2" charset="0"/>
                        </a:rPr>
                        <a:t>Having a hole or empty space inside or form by making a hole</a:t>
                      </a:r>
                      <a:endParaRPr lang="en-GB" sz="900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6181075"/>
                  </a:ext>
                </a:extLst>
              </a:tr>
              <a:tr h="534559">
                <a:tc>
                  <a:txBody>
                    <a:bodyPr/>
                    <a:lstStyle/>
                    <a:p>
                      <a:pPr algn="ctr"/>
                      <a:r>
                        <a:rPr lang="en-US" sz="900" b="1" dirty="0">
                          <a:latin typeface="KG Miss Kindergarten" panose="02000000000000000000" pitchFamily="2" charset="0"/>
                        </a:rPr>
                        <a:t>Organic shape</a:t>
                      </a:r>
                      <a:endParaRPr lang="en-GB" sz="900" b="1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KG Miss Kindergarten" panose="02000000000000000000" pitchFamily="2" charset="0"/>
                        </a:rPr>
                        <a:t>Figures that have a natural look and a flowing, curving appearance such as shapes found in nature</a:t>
                      </a:r>
                      <a:endParaRPr lang="en-GB" sz="900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3368191"/>
                  </a:ext>
                </a:extLst>
              </a:tr>
              <a:tr h="487890">
                <a:tc>
                  <a:txBody>
                    <a:bodyPr/>
                    <a:lstStyle/>
                    <a:p>
                      <a:pPr algn="ctr"/>
                      <a:r>
                        <a:rPr lang="en-US" sz="900" b="1" dirty="0">
                          <a:latin typeface="KG Miss Kindergarten" panose="02000000000000000000" pitchFamily="2" charset="0"/>
                        </a:rPr>
                        <a:t>Quarry</a:t>
                      </a:r>
                      <a:endParaRPr lang="en-GB" sz="900" b="1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KG Miss Kindergarten" panose="02000000000000000000" pitchFamily="2" charset="0"/>
                        </a:rPr>
                        <a:t>A large pit from where stone and other materials are excavated</a:t>
                      </a:r>
                      <a:endParaRPr lang="en-GB" sz="900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586287"/>
                  </a:ext>
                </a:extLst>
              </a:tr>
              <a:tr h="534559">
                <a:tc>
                  <a:txBody>
                    <a:bodyPr/>
                    <a:lstStyle/>
                    <a:p>
                      <a:pPr algn="ctr"/>
                      <a:r>
                        <a:rPr lang="en-US" sz="900" b="1" dirty="0">
                          <a:latin typeface="KG Miss Kindergarten" panose="02000000000000000000" pitchFamily="2" charset="0"/>
                        </a:rPr>
                        <a:t>Template</a:t>
                      </a:r>
                      <a:endParaRPr lang="en-GB" sz="900" b="1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KG Miss Kindergarten" panose="02000000000000000000" pitchFamily="2" charset="0"/>
                        </a:rPr>
                        <a:t>A template is a form, mold or pattern used as a guide to make something</a:t>
                      </a:r>
                      <a:endParaRPr lang="en-GB" sz="900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0042481"/>
                  </a:ext>
                </a:extLst>
              </a:tr>
              <a:tr h="388770">
                <a:tc>
                  <a:txBody>
                    <a:bodyPr/>
                    <a:lstStyle/>
                    <a:p>
                      <a:pPr algn="ctr"/>
                      <a:r>
                        <a:rPr lang="en-US" sz="900" b="1" dirty="0" err="1">
                          <a:latin typeface="KG Miss Kindergarten" panose="02000000000000000000" pitchFamily="2" charset="0"/>
                        </a:rPr>
                        <a:t>Visualisation</a:t>
                      </a:r>
                      <a:endParaRPr lang="en-GB" sz="900" b="1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KG Miss Kindergarten" panose="02000000000000000000" pitchFamily="2" charset="0"/>
                        </a:rPr>
                        <a:t>The formation of a mental image of something.</a:t>
                      </a:r>
                      <a:endParaRPr lang="en-GB" sz="900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6558212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115A2950-425E-4720-AA39-1225D0F62011}"/>
              </a:ext>
            </a:extLst>
          </p:cNvPr>
          <p:cNvGraphicFramePr>
            <a:graphicFrameLocks noGrp="1"/>
          </p:cNvGraphicFramePr>
          <p:nvPr/>
        </p:nvGraphicFramePr>
        <p:xfrm>
          <a:off x="3648722" y="3376496"/>
          <a:ext cx="3926920" cy="33352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0611">
                  <a:extLst>
                    <a:ext uri="{9D8B030D-6E8A-4147-A177-3AD203B41FA5}">
                      <a16:colId xmlns:a16="http://schemas.microsoft.com/office/drawing/2014/main" val="1352539659"/>
                    </a:ext>
                  </a:extLst>
                </a:gridCol>
                <a:gridCol w="3066309">
                  <a:extLst>
                    <a:ext uri="{9D8B030D-6E8A-4147-A177-3AD203B41FA5}">
                      <a16:colId xmlns:a16="http://schemas.microsoft.com/office/drawing/2014/main" val="2201152512"/>
                    </a:ext>
                  </a:extLst>
                </a:gridCol>
              </a:tblGrid>
              <a:tr h="291968">
                <a:tc gridSpan="2"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KG Miss Kindergarten" panose="02000000000000000000" pitchFamily="2" charset="0"/>
                        </a:rPr>
                        <a:t>Art – Craft and Design </a:t>
                      </a:r>
                      <a:endParaRPr lang="en-GB" sz="900" dirty="0">
                        <a:solidFill>
                          <a:schemeClr val="tx1"/>
                        </a:solidFill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2063297"/>
                  </a:ext>
                </a:extLst>
              </a:tr>
              <a:tr h="467146">
                <a:tc>
                  <a:txBody>
                    <a:bodyPr/>
                    <a:lstStyle/>
                    <a:p>
                      <a:pPr algn="ctr"/>
                      <a:r>
                        <a:rPr lang="en-US" sz="900" b="1" dirty="0">
                          <a:latin typeface="KG Miss Kindergarten" panose="02000000000000000000" pitchFamily="2" charset="0"/>
                        </a:rPr>
                        <a:t>Batik</a:t>
                      </a:r>
                      <a:endParaRPr lang="en-GB" sz="900" b="1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KG Miss Kindergarten" panose="02000000000000000000" pitchFamily="2" charset="0"/>
                        </a:rPr>
                        <a:t>A technique to create patterns on fabric</a:t>
                      </a:r>
                      <a:endParaRPr lang="en-GB" sz="900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6850212"/>
                  </a:ext>
                </a:extLst>
              </a:tr>
              <a:tr h="467146">
                <a:tc>
                  <a:txBody>
                    <a:bodyPr/>
                    <a:lstStyle/>
                    <a:p>
                      <a:pPr algn="ctr"/>
                      <a:r>
                        <a:rPr lang="en-US" sz="900" b="1" dirty="0" err="1">
                          <a:latin typeface="KG Miss Kindergarten" panose="02000000000000000000" pitchFamily="2" charset="0"/>
                        </a:rPr>
                        <a:t>Colour</a:t>
                      </a:r>
                      <a:r>
                        <a:rPr lang="en-US" sz="900" b="1" dirty="0">
                          <a:latin typeface="KG Miss Kindergarten" panose="02000000000000000000" pitchFamily="2" charset="0"/>
                        </a:rPr>
                        <a:t> palette</a:t>
                      </a:r>
                      <a:endParaRPr lang="en-GB" sz="900" b="1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KG Miss Kindergarten" panose="02000000000000000000" pitchFamily="2" charset="0"/>
                        </a:rPr>
                        <a:t>Something creative and useful</a:t>
                      </a:r>
                      <a:endParaRPr lang="en-GB" sz="900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1088686"/>
                  </a:ext>
                </a:extLst>
              </a:tr>
              <a:tr h="467146">
                <a:tc>
                  <a:txBody>
                    <a:bodyPr/>
                    <a:lstStyle/>
                    <a:p>
                      <a:pPr algn="ctr"/>
                      <a:r>
                        <a:rPr lang="en-US" sz="900" b="1" dirty="0">
                          <a:latin typeface="KG Miss Kindergarten" panose="02000000000000000000" pitchFamily="2" charset="0"/>
                        </a:rPr>
                        <a:t>Design</a:t>
                      </a:r>
                      <a:endParaRPr lang="en-GB" sz="900" b="1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KG Miss Kindergarten" panose="02000000000000000000" pitchFamily="2" charset="0"/>
                        </a:rPr>
                        <a:t>A decorative pattern or drawing of what something might look like</a:t>
                      </a:r>
                      <a:endParaRPr lang="en-GB" sz="900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6181075"/>
                  </a:ext>
                </a:extLst>
              </a:tr>
              <a:tr h="467146">
                <a:tc>
                  <a:txBody>
                    <a:bodyPr/>
                    <a:lstStyle/>
                    <a:p>
                      <a:pPr algn="ctr"/>
                      <a:r>
                        <a:rPr lang="en-US" sz="900" b="1" dirty="0">
                          <a:latin typeface="KG Miss Kindergarten" panose="02000000000000000000" pitchFamily="2" charset="0"/>
                        </a:rPr>
                        <a:t>Industry</a:t>
                      </a:r>
                      <a:endParaRPr lang="en-GB" sz="900" b="1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KG Miss Kindergarten" panose="02000000000000000000" pitchFamily="2" charset="0"/>
                        </a:rPr>
                        <a:t>Companies and activities that design and make products, sometimes in a factory</a:t>
                      </a:r>
                      <a:endParaRPr lang="en-GB" sz="900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771913"/>
                  </a:ext>
                </a:extLst>
              </a:tr>
              <a:tr h="415535">
                <a:tc>
                  <a:txBody>
                    <a:bodyPr/>
                    <a:lstStyle/>
                    <a:p>
                      <a:pPr algn="ctr"/>
                      <a:r>
                        <a:rPr lang="en-US" sz="900" b="1" dirty="0">
                          <a:latin typeface="KG Miss Kindergarten" panose="02000000000000000000" pitchFamily="2" charset="0"/>
                        </a:rPr>
                        <a:t>Pattern</a:t>
                      </a:r>
                      <a:endParaRPr lang="en-GB" sz="900" b="1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KG Miss Kindergarten" panose="02000000000000000000" pitchFamily="2" charset="0"/>
                        </a:rPr>
                        <a:t>A design in which shapes, </a:t>
                      </a:r>
                      <a:r>
                        <a:rPr lang="en-US" sz="900" dirty="0" err="1">
                          <a:latin typeface="KG Miss Kindergarten" panose="02000000000000000000" pitchFamily="2" charset="0"/>
                        </a:rPr>
                        <a:t>colours</a:t>
                      </a:r>
                      <a:r>
                        <a:rPr lang="en-US" sz="900" dirty="0">
                          <a:latin typeface="KG Miss Kindergarten" panose="02000000000000000000" pitchFamily="2" charset="0"/>
                        </a:rPr>
                        <a:t> or lines are repeated</a:t>
                      </a:r>
                      <a:endParaRPr lang="en-GB" sz="900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3368191"/>
                  </a:ext>
                </a:extLst>
              </a:tr>
              <a:tr h="291968">
                <a:tc>
                  <a:txBody>
                    <a:bodyPr/>
                    <a:lstStyle/>
                    <a:p>
                      <a:pPr algn="ctr"/>
                      <a:r>
                        <a:rPr lang="en-US" sz="900" b="1" dirty="0">
                          <a:latin typeface="KG Miss Kindergarten" panose="02000000000000000000" pitchFamily="2" charset="0"/>
                        </a:rPr>
                        <a:t>Repeat</a:t>
                      </a:r>
                      <a:endParaRPr lang="en-GB" sz="900" b="1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KG Miss Kindergarten" panose="02000000000000000000" pitchFamily="2" charset="0"/>
                        </a:rPr>
                        <a:t>When the same thing occurs more than once</a:t>
                      </a:r>
                      <a:endParaRPr lang="en-GB" sz="900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586287"/>
                  </a:ext>
                </a:extLst>
              </a:tr>
              <a:tr h="467146">
                <a:tc>
                  <a:txBody>
                    <a:bodyPr/>
                    <a:lstStyle/>
                    <a:p>
                      <a:pPr algn="ctr"/>
                      <a:r>
                        <a:rPr lang="en-US" sz="900" b="1" dirty="0">
                          <a:latin typeface="KG Miss Kindergarten" panose="02000000000000000000" pitchFamily="2" charset="0"/>
                        </a:rPr>
                        <a:t>Theme</a:t>
                      </a:r>
                      <a:endParaRPr lang="en-GB" sz="900" b="1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KG Miss Kindergarten" panose="02000000000000000000" pitchFamily="2" charset="0"/>
                        </a:rPr>
                        <a:t>Similar ideas that work together as a group</a:t>
                      </a:r>
                      <a:endParaRPr lang="en-GB" sz="900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0042481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85CD5A11-8590-4D80-8160-9BCB9CD1DF24}"/>
              </a:ext>
            </a:extLst>
          </p:cNvPr>
          <p:cNvGraphicFramePr>
            <a:graphicFrameLocks noGrp="1"/>
          </p:cNvGraphicFramePr>
          <p:nvPr/>
        </p:nvGraphicFramePr>
        <p:xfrm>
          <a:off x="7650063" y="2736623"/>
          <a:ext cx="4309760" cy="27321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4141">
                  <a:extLst>
                    <a:ext uri="{9D8B030D-6E8A-4147-A177-3AD203B41FA5}">
                      <a16:colId xmlns:a16="http://schemas.microsoft.com/office/drawing/2014/main" val="1352539659"/>
                    </a:ext>
                  </a:extLst>
                </a:gridCol>
                <a:gridCol w="3485619">
                  <a:extLst>
                    <a:ext uri="{9D8B030D-6E8A-4147-A177-3AD203B41FA5}">
                      <a16:colId xmlns:a16="http://schemas.microsoft.com/office/drawing/2014/main" val="2201152512"/>
                    </a:ext>
                  </a:extLst>
                </a:gridCol>
              </a:tblGrid>
              <a:tr h="217573">
                <a:tc gridSpan="2"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KG Miss Kindergarten" panose="02000000000000000000" pitchFamily="2" charset="0"/>
                        </a:rPr>
                        <a:t>Music – Whole School Vocabulary</a:t>
                      </a:r>
                      <a:endParaRPr lang="en-GB" sz="800" dirty="0">
                        <a:solidFill>
                          <a:schemeClr val="tx1"/>
                        </a:solidFill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206329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KG Miss Kindergarten" panose="02000000000000000000" pitchFamily="2" charset="0"/>
                        </a:rPr>
                        <a:t>Pulse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KG Miss Kindergarten" panose="02000000000000000000" pitchFamily="2" charset="0"/>
                        </a:rPr>
                        <a:t>The regular heartbeat of the music; the steady beat. </a:t>
                      </a:r>
                      <a:endParaRPr lang="en-GB" sz="900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6850212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KG Miss Kindergarten" panose="02000000000000000000" pitchFamily="2" charset="0"/>
                        </a:rPr>
                        <a:t>Rhythm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KG Miss Kindergarten" panose="02000000000000000000" pitchFamily="2" charset="0"/>
                        </a:rPr>
                        <a:t>Long and short sounds or patterns that happen over the pulse, the steady beat. </a:t>
                      </a:r>
                      <a:endParaRPr lang="en-GB" sz="900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108868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KG Miss Kindergarten" panose="02000000000000000000" pitchFamily="2" charset="0"/>
                        </a:rPr>
                        <a:t>Pitch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KG Miss Kindergarten" panose="02000000000000000000" pitchFamily="2" charset="0"/>
                        </a:rPr>
                        <a:t>High and low sounds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6181075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KG Miss Kindergarten" panose="02000000000000000000" pitchFamily="2" charset="0"/>
                        </a:rPr>
                        <a:t> Tempo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KG Miss Kindergarten" panose="02000000000000000000" pitchFamily="2" charset="0"/>
                        </a:rPr>
                        <a:t>The speed of the music – fast, slow or in-between. </a:t>
                      </a:r>
                      <a:endParaRPr lang="en-GB" sz="900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77191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KG Miss Kindergarten" panose="02000000000000000000" pitchFamily="2" charset="0"/>
                        </a:rPr>
                        <a:t> Dynamics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KG Miss Kindergarten" panose="02000000000000000000" pitchFamily="2" charset="0"/>
                        </a:rPr>
                        <a:t>How loud or quiet music is</a:t>
                      </a:r>
                      <a:endParaRPr lang="en-GB" sz="900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3368191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KG Miss Kindergarten" panose="02000000000000000000" pitchFamily="2" charset="0"/>
                        </a:rPr>
                        <a:t>Timbre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KG Miss Kindergarten" panose="02000000000000000000" pitchFamily="2" charset="0"/>
                        </a:rPr>
                        <a:t>All instruments, including voices have a certain sound quality, </a:t>
                      </a:r>
                      <a:r>
                        <a:rPr lang="en-US" sz="900" dirty="0" err="1">
                          <a:latin typeface="KG Miss Kindergarten" panose="02000000000000000000" pitchFamily="2" charset="0"/>
                        </a:rPr>
                        <a:t>eg</a:t>
                      </a:r>
                      <a:r>
                        <a:rPr lang="en-US" sz="900" dirty="0">
                          <a:latin typeface="KG Miss Kindergarten" panose="02000000000000000000" pitchFamily="2" charset="0"/>
                        </a:rPr>
                        <a:t> the trumpet has a very different</a:t>
                      </a:r>
                    </a:p>
                    <a:p>
                      <a:r>
                        <a:rPr lang="en-US" sz="900" dirty="0">
                          <a:latin typeface="KG Miss Kindergarten" panose="02000000000000000000" pitchFamily="2" charset="0"/>
                        </a:rPr>
                        <a:t>sound quality to the violin.</a:t>
                      </a:r>
                      <a:endParaRPr lang="en-GB" sz="900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58628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KG Miss Kindergarten" panose="02000000000000000000" pitchFamily="2" charset="0"/>
                        </a:rPr>
                        <a:t>Texture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KG Miss Kindergarten" panose="02000000000000000000" pitchFamily="2" charset="0"/>
                        </a:rPr>
                        <a:t>Layers of sound working together make music very interesting to listen to. </a:t>
                      </a:r>
                      <a:endParaRPr lang="en-GB" sz="900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0042481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/>
                      <a:r>
                        <a:rPr lang="en-GB" sz="900" b="1" dirty="0">
                          <a:latin typeface="KG Miss Kindergarten" panose="02000000000000000000" pitchFamily="2" charset="0"/>
                        </a:rPr>
                        <a:t>Structure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latin typeface="KG Miss Kindergarten" panose="02000000000000000000" pitchFamily="2" charset="0"/>
                        </a:rPr>
                        <a:t>Every piece of music has a structure, </a:t>
                      </a:r>
                      <a:r>
                        <a:rPr lang="en-US" sz="900" dirty="0" err="1">
                          <a:latin typeface="KG Miss Kindergarten" panose="02000000000000000000" pitchFamily="2" charset="0"/>
                        </a:rPr>
                        <a:t>e.g</a:t>
                      </a:r>
                      <a:r>
                        <a:rPr lang="en-US" sz="900" dirty="0">
                          <a:latin typeface="KG Miss Kindergarten" panose="02000000000000000000" pitchFamily="2" charset="0"/>
                        </a:rPr>
                        <a:t>  introduction, verse, chorus, ending. </a:t>
                      </a:r>
                      <a:endParaRPr lang="en-GB" sz="900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2098925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76B16F1A-EF34-401E-B8DF-CE50166824CF}"/>
              </a:ext>
            </a:extLst>
          </p:cNvPr>
          <p:cNvGraphicFramePr>
            <a:graphicFrameLocks noGrp="1"/>
          </p:cNvGraphicFramePr>
          <p:nvPr/>
        </p:nvGraphicFramePr>
        <p:xfrm>
          <a:off x="7650063" y="5576567"/>
          <a:ext cx="4309760" cy="11351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09760">
                  <a:extLst>
                    <a:ext uri="{9D8B030D-6E8A-4147-A177-3AD203B41FA5}">
                      <a16:colId xmlns:a16="http://schemas.microsoft.com/office/drawing/2014/main" val="1352539659"/>
                    </a:ext>
                  </a:extLst>
                </a:gridCol>
              </a:tblGrid>
              <a:tr h="169799"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KG Miss Kindergarten" panose="02000000000000000000" pitchFamily="2" charset="0"/>
                        </a:rPr>
                        <a:t>Music – Other words we need to know in Year 4</a:t>
                      </a:r>
                      <a:endParaRPr lang="en-GB" sz="800" dirty="0">
                        <a:solidFill>
                          <a:schemeClr val="tx1"/>
                        </a:solidFill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2063297"/>
                  </a:ext>
                </a:extLst>
              </a:tr>
              <a:tr h="921769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latin typeface="KG Miss Kindergarten" panose="02000000000000000000" pitchFamily="2" charset="0"/>
                        </a:rPr>
                        <a:t>crescendo, decrescendo, pause, </a:t>
                      </a:r>
                      <a:r>
                        <a:rPr lang="en-US" sz="1200" b="0" dirty="0">
                          <a:latin typeface="KG Miss Kindergarten" panose="02000000000000000000" pitchFamily="2" charset="0"/>
                        </a:rPr>
                        <a:t>improvise, question and answer phrases, graphic symbols, dot notation, stick notation, crotchets, quavers, crotchet rest, melodic phrase, tuned percussion</a:t>
                      </a:r>
                      <a:endParaRPr lang="en-GB" sz="1200" b="0" dirty="0">
                        <a:latin typeface="KG Miss Kindergarte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6850212"/>
                  </a:ext>
                </a:extLst>
              </a:tr>
            </a:tbl>
          </a:graphicData>
        </a:graphic>
      </p:graphicFrame>
      <p:grpSp>
        <p:nvGrpSpPr>
          <p:cNvPr id="30" name="Group 29">
            <a:extLst>
              <a:ext uri="{FF2B5EF4-FFF2-40B4-BE49-F238E27FC236}">
                <a16:creationId xmlns:a16="http://schemas.microsoft.com/office/drawing/2014/main" id="{5A87B846-DDC4-A041-C088-E946EF9ED89A}"/>
              </a:ext>
            </a:extLst>
          </p:cNvPr>
          <p:cNvGrpSpPr/>
          <p:nvPr/>
        </p:nvGrpSpPr>
        <p:grpSpPr>
          <a:xfrm>
            <a:off x="75862" y="500545"/>
            <a:ext cx="1572866" cy="1224455"/>
            <a:chOff x="75862" y="500545"/>
            <a:chExt cx="1572866" cy="1224455"/>
          </a:xfrm>
        </p:grpSpPr>
        <p:pic>
          <p:nvPicPr>
            <p:cNvPr id="2" name="Picture 1" descr="Diagram&#10;&#10;Description automatically generated">
              <a:extLst>
                <a:ext uri="{FF2B5EF4-FFF2-40B4-BE49-F238E27FC236}">
                  <a16:creationId xmlns:a16="http://schemas.microsoft.com/office/drawing/2014/main" id="{02EBE872-257A-1A96-8485-BF1318444F2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859" y="500545"/>
              <a:ext cx="1156293" cy="78180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BF5B149-FFD3-1246-3552-07B645174CA6}"/>
                </a:ext>
              </a:extLst>
            </p:cNvPr>
            <p:cNvSpPr/>
            <p:nvPr/>
          </p:nvSpPr>
          <p:spPr>
            <a:xfrm>
              <a:off x="75862" y="1355668"/>
              <a:ext cx="1572866" cy="369332"/>
            </a:xfrm>
            <a:prstGeom prst="rect">
              <a:avLst/>
            </a:prstGeom>
            <a:solidFill>
              <a:srgbClr val="F4B183"/>
            </a:solidFill>
            <a:ln w="28575">
              <a:solidFill>
                <a:srgbClr val="FF0000"/>
              </a:solidFill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b="0" cap="none" spc="0" dirty="0">
                  <a:ln w="0"/>
                  <a:solidFill>
                    <a:srgbClr val="0070C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KG Miss Kindergarten" panose="02000000000000000000" pitchFamily="2" charset="0"/>
                </a:rPr>
                <a:t>Composition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20AEF46-B76E-3429-5371-2ECD753B4F00}"/>
              </a:ext>
            </a:extLst>
          </p:cNvPr>
          <p:cNvGrpSpPr/>
          <p:nvPr/>
        </p:nvGrpSpPr>
        <p:grpSpPr>
          <a:xfrm>
            <a:off x="3713848" y="384603"/>
            <a:ext cx="1920719" cy="1364550"/>
            <a:chOff x="3213990" y="262859"/>
            <a:chExt cx="1920719" cy="1364550"/>
          </a:xfrm>
        </p:grpSpPr>
        <p:pic>
          <p:nvPicPr>
            <p:cNvPr id="7" name="Picture 6" descr="Image preview">
              <a:extLst>
                <a:ext uri="{FF2B5EF4-FFF2-40B4-BE49-F238E27FC236}">
                  <a16:creationId xmlns:a16="http://schemas.microsoft.com/office/drawing/2014/main" id="{8AF37ACF-8693-AD79-6158-46019377823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880" t="7519" r="9826" b="7687"/>
            <a:stretch/>
          </p:blipFill>
          <p:spPr bwMode="auto">
            <a:xfrm>
              <a:off x="3958028" y="262859"/>
              <a:ext cx="594146" cy="959927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54338FA-68EC-AA58-D403-226171504404}"/>
                </a:ext>
              </a:extLst>
            </p:cNvPr>
            <p:cNvSpPr/>
            <p:nvPr/>
          </p:nvSpPr>
          <p:spPr>
            <a:xfrm>
              <a:off x="3213990" y="1258077"/>
              <a:ext cx="1920719" cy="369332"/>
            </a:xfrm>
            <a:prstGeom prst="rect">
              <a:avLst/>
            </a:prstGeom>
            <a:solidFill>
              <a:srgbClr val="F4B183"/>
            </a:solidFill>
            <a:ln w="28575">
              <a:solidFill>
                <a:srgbClr val="FF0000"/>
              </a:solidFill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b="0" cap="none" spc="0" dirty="0">
                  <a:ln w="0"/>
                  <a:solidFill>
                    <a:schemeClr val="accent4">
                      <a:lumMod val="75000"/>
                    </a:schemeClr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KG Miss Kindergarten" panose="02000000000000000000" pitchFamily="2" charset="0"/>
                </a:rPr>
                <a:t>Comprehension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C43751DD-4D52-17D0-D688-6FA3C44B7B26}"/>
              </a:ext>
            </a:extLst>
          </p:cNvPr>
          <p:cNvGrpSpPr/>
          <p:nvPr/>
        </p:nvGrpSpPr>
        <p:grpSpPr>
          <a:xfrm>
            <a:off x="1711262" y="549783"/>
            <a:ext cx="1936749" cy="1191110"/>
            <a:chOff x="1558821" y="658852"/>
            <a:chExt cx="1936749" cy="1191110"/>
          </a:xfrm>
        </p:grpSpPr>
        <p:pic>
          <p:nvPicPr>
            <p:cNvPr id="4" name="Picture 3" descr="A picture containing chain, metalware, colorful&#10;&#10;Description automatically generated">
              <a:extLst>
                <a:ext uri="{FF2B5EF4-FFF2-40B4-BE49-F238E27FC236}">
                  <a16:creationId xmlns:a16="http://schemas.microsoft.com/office/drawing/2014/main" id="{48344662-C4EE-9BDD-6E87-F0218A17B9F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9610" y="658852"/>
              <a:ext cx="990370" cy="78180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B8B30C5-7B3C-80F9-E7D1-760D8917671C}"/>
                </a:ext>
              </a:extLst>
            </p:cNvPr>
            <p:cNvSpPr/>
            <p:nvPr/>
          </p:nvSpPr>
          <p:spPr>
            <a:xfrm>
              <a:off x="1558821" y="1480630"/>
              <a:ext cx="1936749" cy="369332"/>
            </a:xfrm>
            <a:prstGeom prst="rect">
              <a:avLst/>
            </a:prstGeom>
            <a:solidFill>
              <a:srgbClr val="F4B183"/>
            </a:solidFill>
            <a:ln w="28575">
              <a:solidFill>
                <a:srgbClr val="FF0000"/>
              </a:solidFill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GB" sz="1800" b="1" dirty="0">
                  <a:solidFill>
                    <a:srgbClr val="FF0000"/>
                  </a:solidFill>
                  <a:effectLst/>
                  <a:latin typeface="KG Miss Kindergarten" panose="020000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Communication</a:t>
              </a:r>
              <a:endParaRPr lang="en-GB" sz="1100" dirty="0"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D4ABD8E3-510A-3D11-C17A-A58457FC1649}"/>
              </a:ext>
            </a:extLst>
          </p:cNvPr>
          <p:cNvGrpSpPr/>
          <p:nvPr/>
        </p:nvGrpSpPr>
        <p:grpSpPr>
          <a:xfrm>
            <a:off x="7120210" y="650854"/>
            <a:ext cx="1677061" cy="1196226"/>
            <a:chOff x="7001285" y="567714"/>
            <a:chExt cx="1677061" cy="1196226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C5430201-396A-3AEF-0C1F-78096B88830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211272" y="567714"/>
              <a:ext cx="1166713" cy="723586"/>
            </a:xfrm>
            <a:prstGeom prst="rect">
              <a:avLst/>
            </a:prstGeom>
          </p:spPr>
        </p:pic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37FA8CE4-CB79-576F-097E-F65FB16B96E3}"/>
                </a:ext>
              </a:extLst>
            </p:cNvPr>
            <p:cNvSpPr/>
            <p:nvPr/>
          </p:nvSpPr>
          <p:spPr>
            <a:xfrm>
              <a:off x="7001285" y="1394608"/>
              <a:ext cx="1677061" cy="369332"/>
            </a:xfrm>
            <a:prstGeom prst="rect">
              <a:avLst/>
            </a:prstGeom>
            <a:solidFill>
              <a:srgbClr val="F4B183"/>
            </a:solidFill>
            <a:ln w="28575">
              <a:solidFill>
                <a:srgbClr val="FF0000"/>
              </a:solidFill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KG Miss Kindergarten" panose="02000000000000000000" pitchFamily="2" charset="0"/>
                </a:rPr>
                <a:t>Construction</a:t>
              </a:r>
              <a:endParaRPr lang="en-US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Miss Kindergarten" panose="02000000000000000000" pitchFamily="2" charset="0"/>
              </a:endParaRP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B9F8019B-311A-BC75-6973-9E9D3E72F24E}"/>
              </a:ext>
            </a:extLst>
          </p:cNvPr>
          <p:cNvGrpSpPr/>
          <p:nvPr/>
        </p:nvGrpSpPr>
        <p:grpSpPr>
          <a:xfrm>
            <a:off x="8892763" y="526365"/>
            <a:ext cx="1407758" cy="1320715"/>
            <a:chOff x="8892763" y="526365"/>
            <a:chExt cx="1407758" cy="1320715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A735DE4E-3014-8F03-34E5-982F99AB92A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124434" y="526365"/>
              <a:ext cx="892200" cy="901470"/>
            </a:xfrm>
            <a:prstGeom prst="rect">
              <a:avLst/>
            </a:prstGeom>
          </p:spPr>
        </p:pic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BD7081EF-3FF9-6134-3275-078E208DD745}"/>
                </a:ext>
              </a:extLst>
            </p:cNvPr>
            <p:cNvSpPr/>
            <p:nvPr/>
          </p:nvSpPr>
          <p:spPr>
            <a:xfrm>
              <a:off x="8892763" y="1477748"/>
              <a:ext cx="1407758" cy="369332"/>
            </a:xfrm>
            <a:prstGeom prst="rect">
              <a:avLst/>
            </a:prstGeom>
            <a:solidFill>
              <a:srgbClr val="F4B183"/>
            </a:solidFill>
            <a:ln w="28575">
              <a:solidFill>
                <a:srgbClr val="FF0000"/>
              </a:solidFill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b="0" cap="none" spc="0" dirty="0">
                  <a:ln w="0"/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KG Miss Kindergarten" panose="02000000000000000000" pitchFamily="2" charset="0"/>
                </a:rPr>
                <a:t>Expression</a:t>
              </a:r>
            </a:p>
          </p:txBody>
        </p: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1A5849B1-87F6-3B4E-B43E-85BCB7CBD7D6}"/>
              </a:ext>
            </a:extLst>
          </p:cNvPr>
          <p:cNvSpPr/>
          <p:nvPr/>
        </p:nvSpPr>
        <p:spPr>
          <a:xfrm>
            <a:off x="10516799" y="2089192"/>
            <a:ext cx="1443024" cy="369332"/>
          </a:xfrm>
          <a:prstGeom prst="rect">
            <a:avLst/>
          </a:prstGeom>
          <a:solidFill>
            <a:srgbClr val="F4B183"/>
          </a:solidFill>
          <a:ln w="28575">
            <a:solidFill>
              <a:srgbClr val="FF0000"/>
            </a:solidFill>
          </a:ln>
        </p:spPr>
        <p:txBody>
          <a:bodyPr wrap="none" lIns="91440" tIns="45720" rIns="91440" bIns="4572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0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Miss Kindergarten" panose="02000000000000000000" pitchFamily="2" charset="0"/>
              </a:rPr>
              <a:t>Possibilities</a:t>
            </a:r>
          </a:p>
        </p:txBody>
      </p:sp>
    </p:spTree>
    <p:extLst>
      <p:ext uri="{BB962C8B-B14F-4D97-AF65-F5344CB8AC3E}">
        <p14:creationId xmlns:p14="http://schemas.microsoft.com/office/powerpoint/2010/main" val="17331631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785E8FF4331D44BFE9E844C4E10D32" ma:contentTypeVersion="19" ma:contentTypeDescription="Create a new document." ma:contentTypeScope="" ma:versionID="1b98ff759ac303b77b88426cb3b9fd06">
  <xsd:schema xmlns:xsd="http://www.w3.org/2001/XMLSchema" xmlns:xs="http://www.w3.org/2001/XMLSchema" xmlns:p="http://schemas.microsoft.com/office/2006/metadata/properties" xmlns:ns2="a856ac22-db31-4f20-9019-91218979550f" xmlns:ns3="3eff6c1d-1e82-4127-8df7-479d207db133" targetNamespace="http://schemas.microsoft.com/office/2006/metadata/properties" ma:root="true" ma:fieldsID="3e0e7ab88c0386e5c42c6af6428b93d1" ns2:_="" ns3:_="">
    <xsd:import namespace="a856ac22-db31-4f20-9019-91218979550f"/>
    <xsd:import namespace="3eff6c1d-1e82-4127-8df7-479d207db13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56ac22-db31-4f20-9019-91218979550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ba832e9-b80d-4912-a10d-2897cfd72d89}" ma:internalName="TaxCatchAll" ma:showField="CatchAllData" ma:web="a856ac22-db31-4f20-9019-91218979550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ff6c1d-1e82-4127-8df7-479d207db1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1f153cbe-c006-4eab-9b40-c75ea16069f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eff6c1d-1e82-4127-8df7-479d207db133">
      <Terms xmlns="http://schemas.microsoft.com/office/infopath/2007/PartnerControls"/>
    </lcf76f155ced4ddcb4097134ff3c332f>
    <TaxCatchAll xmlns="a856ac22-db31-4f20-9019-91218979550f" xsi:nil="true"/>
  </documentManagement>
</p:properties>
</file>

<file path=customXml/itemProps1.xml><?xml version="1.0" encoding="utf-8"?>
<ds:datastoreItem xmlns:ds="http://schemas.openxmlformats.org/officeDocument/2006/customXml" ds:itemID="{5C766757-01EA-43D9-8D9B-6DC57B05370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D4D251A-CF70-4031-8B44-358F3A1BEB4E}"/>
</file>

<file path=customXml/itemProps3.xml><?xml version="1.0" encoding="utf-8"?>
<ds:datastoreItem xmlns:ds="http://schemas.openxmlformats.org/officeDocument/2006/customXml" ds:itemID="{5DA7198E-5F58-4A49-BEBC-F89F768D1E94}">
  <ds:schemaRefs>
    <ds:schemaRef ds:uri="http://purl.org/dc/elements/1.1/"/>
    <ds:schemaRef ds:uri="http://schemas.openxmlformats.org/package/2006/metadata/core-properties"/>
    <ds:schemaRef ds:uri="http://www.w3.org/XML/1998/namespace"/>
    <ds:schemaRef ds:uri="3eff6c1d-1e82-4127-8df7-479d207db133"/>
    <ds:schemaRef ds:uri="http://purl.org/dc/terms/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schemas.microsoft.com/office/infopath/2007/PartnerControls"/>
    <ds:schemaRef ds:uri="a856ac22-db31-4f20-9019-91218979550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311</TotalTime>
  <Words>717</Words>
  <Application>Microsoft Office PowerPoint</Application>
  <PresentationFormat>Widescreen</PresentationFormat>
  <Paragraphs>103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HGSSoeiKakugothicUB</vt:lpstr>
      <vt:lpstr>Arial</vt:lpstr>
      <vt:lpstr>Calibri</vt:lpstr>
      <vt:lpstr>Calibri Light</vt:lpstr>
      <vt:lpstr>KG Miss Kindergarten</vt:lpstr>
      <vt:lpstr>Segoe UI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Summers</dc:creator>
  <cp:lastModifiedBy>Emma O'Dea</cp:lastModifiedBy>
  <cp:revision>51</cp:revision>
  <dcterms:created xsi:type="dcterms:W3CDTF">2021-09-04T12:05:16Z</dcterms:created>
  <dcterms:modified xsi:type="dcterms:W3CDTF">2023-04-18T12:04:21Z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0x01010081785E8FF4331D44BFE9E844C4E10D32</vt:lpwstr>
  </property>
  <property fmtid="{D5CDD505-2E9C-101B-9397-08002B2CF9AE}" pid="3" name="MediaServiceImageTags">
    <vt:lpwstr/>
  </property>
</Properties>
</file>