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68" r:id="rId4"/>
    <p:sldId id="269" r:id="rId5"/>
    <p:sldId id="270" r:id="rId6"/>
    <p:sldId id="271" r:id="rId7"/>
    <p:sldId id="272" r:id="rId8"/>
    <p:sldId id="273" r:id="rId9"/>
    <p:sldId id="274" r:id="rId10"/>
    <p:sldId id="267" r:id="rId11"/>
  </p:sldIdLst>
  <p:sldSz cx="9144000" cy="6858000" type="screen4x3"/>
  <p:notesSz cx="6858000" cy="9144000"/>
  <p:embeddedFontLst>
    <p:embeddedFont>
      <p:font typeface="Twinkl" pitchFamily="2" charset="0"/>
      <p:regular r:id="rId14"/>
      <p:bold r:id="rId15"/>
    </p:embeddedFont>
    <p:embeddedFont>
      <p:font typeface="Calibri" panose="020F0502020204030204" pitchFamily="34" charset="0"/>
      <p:regular r:id="rId16"/>
      <p:bold r:id="rId17"/>
      <p:italic r:id="rId18"/>
      <p:boldItalic r:id="rId19"/>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C4C0"/>
    <a:srgbClr val="F49AA3"/>
    <a:srgbClr val="F8CACA"/>
    <a:srgbClr val="18A0DB"/>
    <a:srgbClr val="DE1E5A"/>
    <a:srgbClr val="BC0105"/>
    <a:srgbClr val="4DB1E3"/>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14" d="100"/>
          <a:sy n="114" d="100"/>
        </p:scale>
        <p:origin x="1506"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0A46FBB-B87A-4ED2-ABB1-D3F59286E650}" type="datetimeFigureOut">
              <a:rPr lang="en-GB"/>
              <a:pPr>
                <a:defRPr/>
              </a:pPr>
              <a:t>25/01/2019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21F199CC-E360-411E-9015-4825AC3B3A3D}"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67DAF58-92BC-4845-9603-02D42E964995}" type="datetimeFigureOut">
              <a:rPr lang="en-GB"/>
              <a:pPr>
                <a:defRPr/>
              </a:pPr>
              <a:t>25/01/2019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B15FCF8E-DE68-4D4D-ACF7-7EF959EB9232}"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5083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15628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49043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11821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890585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0" r:id="rId4"/>
    <p:sldLayoutId id="2147483694"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200" y="765175"/>
            <a:ext cx="8220075" cy="993775"/>
          </a:xfrm>
        </p:spPr>
        <p:txBody>
          <a:bodyPr rtlCol="0"/>
          <a:lstStyle/>
          <a:p>
            <a:pPr algn="ctr" eaLnBrk="1" fontAlgn="auto" hangingPunct="1">
              <a:spcAft>
                <a:spcPts val="0"/>
              </a:spcAft>
              <a:defRPr/>
            </a:pPr>
            <a:r>
              <a:rPr lang="en-GB" sz="3600" dirty="0">
                <a:latin typeface="+mn-lt"/>
              </a:rPr>
              <a:t>Who Was </a:t>
            </a:r>
            <a:br>
              <a:rPr lang="en-GB" sz="3600" dirty="0">
                <a:latin typeface="+mn-lt"/>
              </a:rPr>
            </a:br>
            <a:r>
              <a:rPr lang="en-GB" sz="3600" dirty="0">
                <a:latin typeface="+mn-lt"/>
              </a:rPr>
              <a:t>Friedensreich Hundertwasser?</a:t>
            </a:r>
          </a:p>
        </p:txBody>
      </p:sp>
      <p:pic>
        <p:nvPicPr>
          <p:cNvPr id="8195" name="Picture 3"/>
          <p:cNvPicPr>
            <a:picLocks noChangeAspect="1"/>
          </p:cNvPicPr>
          <p:nvPr/>
        </p:nvPicPr>
        <p:blipFill>
          <a:blip r:embed="rId2">
            <a:extLst>
              <a:ext uri="{28A0092B-C50C-407E-A947-70E740481C1C}">
                <a14:useLocalDpi xmlns:a14="http://schemas.microsoft.com/office/drawing/2010/main" val="0"/>
              </a:ext>
            </a:extLst>
          </a:blip>
          <a:srcRect r="1012" b="1361"/>
          <a:stretch>
            <a:fillRect/>
          </a:stretch>
        </p:blipFill>
        <p:spPr bwMode="auto">
          <a:xfrm>
            <a:off x="4083050" y="2087563"/>
            <a:ext cx="4305300" cy="400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val 5"/>
          <p:cNvSpPr/>
          <p:nvPr/>
        </p:nvSpPr>
        <p:spPr>
          <a:xfrm>
            <a:off x="6400800" y="4919663"/>
            <a:ext cx="63500" cy="635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TextBox 6"/>
          <p:cNvSpPr txBox="1"/>
          <p:nvPr/>
        </p:nvSpPr>
        <p:spPr>
          <a:xfrm>
            <a:off x="6078071" y="4591539"/>
            <a:ext cx="998923" cy="369332"/>
          </a:xfrm>
          <a:prstGeom prst="rect">
            <a:avLst/>
          </a:prstGeom>
          <a:noFill/>
        </p:spPr>
        <p:txBody>
          <a:bodyPr>
            <a:spAutoFit/>
          </a:bodyPr>
          <a:lstStyle/>
          <a:p>
            <a:pPr algn="ctr" eaLnBrk="1" fontAlgn="auto" hangingPunct="1">
              <a:spcBef>
                <a:spcPts val="0"/>
              </a:spcBef>
              <a:spcAft>
                <a:spcPts val="0"/>
              </a:spcAft>
              <a:defRPr/>
            </a:pPr>
            <a:r>
              <a:rPr lang="en-GB" b="1" dirty="0">
                <a:ln>
                  <a:solidFill>
                    <a:sysClr val="windowText" lastClr="000000"/>
                  </a:solidFill>
                </a:ln>
                <a:solidFill>
                  <a:schemeClr val="bg1"/>
                </a:solidFill>
                <a:latin typeface="+mn-lt"/>
              </a:rPr>
              <a:t>Austria</a:t>
            </a:r>
          </a:p>
        </p:txBody>
      </p:sp>
      <p:sp>
        <p:nvSpPr>
          <p:cNvPr id="8198" name="Rectangle 8"/>
          <p:cNvSpPr>
            <a:spLocks noChangeArrowheads="1"/>
          </p:cNvSpPr>
          <p:nvPr/>
        </p:nvSpPr>
        <p:spPr bwMode="auto">
          <a:xfrm>
            <a:off x="755650" y="2087563"/>
            <a:ext cx="3159125" cy="4005262"/>
          </a:xfrm>
          <a:prstGeom prst="rect">
            <a:avLst/>
          </a:prstGeom>
          <a:solidFill>
            <a:srgbClr val="F49AA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a:solidFill>
                  <a:schemeClr val="tx1"/>
                </a:solidFill>
              </a:rPr>
              <a:t>Friedensreich Hundertwasser was a famous artist and architect, born in Austria in 1928. He was born as Friedrich Stowasser, but liked to be known by his pseudonym, Friedensreich Hundertwasser.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200" y="479425"/>
            <a:ext cx="8220075" cy="993775"/>
          </a:xfrm>
        </p:spPr>
        <p:txBody>
          <a:bodyPr rtlCol="0"/>
          <a:lstStyle/>
          <a:p>
            <a:pPr algn="ctr" eaLnBrk="1" fontAlgn="auto" hangingPunct="1">
              <a:spcAft>
                <a:spcPts val="0"/>
              </a:spcAft>
              <a:defRPr/>
            </a:pPr>
            <a:r>
              <a:rPr lang="en-GB" sz="3600" dirty="0">
                <a:latin typeface="+mn-lt"/>
              </a:rPr>
              <a:t>Early Life</a:t>
            </a:r>
          </a:p>
        </p:txBody>
      </p:sp>
      <p:sp>
        <p:nvSpPr>
          <p:cNvPr id="9219" name="Rectangle 1"/>
          <p:cNvSpPr>
            <a:spLocks noChangeArrowheads="1"/>
          </p:cNvSpPr>
          <p:nvPr/>
        </p:nvSpPr>
        <p:spPr bwMode="auto">
          <a:xfrm>
            <a:off x="755650" y="1397000"/>
            <a:ext cx="7632700"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a:solidFill>
                  <a:schemeClr val="tx1"/>
                </a:solidFill>
              </a:rPr>
              <a:t>Hundertwasser became interested in art from an early age. As a young man, he left Austria to travel, and carried a small set of paints in his pocket so that he could record anything that interested him, wherever </a:t>
            </a:r>
            <a:br>
              <a:rPr lang="en-GB" altLang="en-US">
                <a:solidFill>
                  <a:schemeClr val="tx1"/>
                </a:solidFill>
              </a:rPr>
            </a:br>
            <a:r>
              <a:rPr lang="en-GB" altLang="en-US">
                <a:solidFill>
                  <a:schemeClr val="tx1"/>
                </a:solidFill>
              </a:rPr>
              <a:t>he went.</a:t>
            </a:r>
          </a:p>
        </p:txBody>
      </p:sp>
      <p:pic>
        <p:nvPicPr>
          <p:cNvPr id="9220" name="Picture 7"/>
          <p:cNvPicPr>
            <a:picLocks noChangeAspect="1"/>
          </p:cNvPicPr>
          <p:nvPr/>
        </p:nvPicPr>
        <p:blipFill>
          <a:blip r:embed="rId2">
            <a:extLst>
              <a:ext uri="{28A0092B-C50C-407E-A947-70E740481C1C}">
                <a14:useLocalDpi xmlns:a14="http://schemas.microsoft.com/office/drawing/2010/main" val="0"/>
              </a:ext>
            </a:extLst>
          </a:blip>
          <a:srcRect r="13000"/>
          <a:stretch>
            <a:fillRect/>
          </a:stretch>
        </p:blipFill>
        <p:spPr bwMode="auto">
          <a:xfrm>
            <a:off x="4125913" y="2828925"/>
            <a:ext cx="4262437" cy="326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Rectangle 8"/>
          <p:cNvSpPr>
            <a:spLocks noChangeArrowheads="1"/>
          </p:cNvSpPr>
          <p:nvPr/>
        </p:nvSpPr>
        <p:spPr bwMode="auto">
          <a:xfrm>
            <a:off x="755650" y="2828925"/>
            <a:ext cx="3197225" cy="3263900"/>
          </a:xfrm>
          <a:prstGeom prst="rect">
            <a:avLst/>
          </a:prstGeom>
          <a:solidFill>
            <a:srgbClr val="F49AA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a:solidFill>
                  <a:schemeClr val="tx1"/>
                </a:solidFill>
              </a:rPr>
              <a:t>He also began experimenting </a:t>
            </a:r>
          </a:p>
          <a:p>
            <a:pPr eaLnBrk="1" hangingPunct="1">
              <a:lnSpc>
                <a:spcPct val="100000"/>
              </a:lnSpc>
              <a:spcBef>
                <a:spcPct val="0"/>
              </a:spcBef>
              <a:buFontTx/>
              <a:buNone/>
            </a:pPr>
            <a:r>
              <a:rPr lang="en-GB" altLang="en-US">
                <a:solidFill>
                  <a:schemeClr val="tx1"/>
                </a:solidFill>
              </a:rPr>
              <a:t>with other techniques such </a:t>
            </a:r>
          </a:p>
          <a:p>
            <a:pPr eaLnBrk="1" hangingPunct="1">
              <a:lnSpc>
                <a:spcPct val="100000"/>
              </a:lnSpc>
              <a:spcBef>
                <a:spcPct val="0"/>
              </a:spcBef>
              <a:buFontTx/>
              <a:buNone/>
            </a:pPr>
            <a:r>
              <a:rPr lang="en-GB" altLang="en-US">
                <a:solidFill>
                  <a:schemeClr val="tx1"/>
                </a:solidFill>
              </a:rPr>
              <a:t>as lithography, screen printing and woodcuts.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200" y="479425"/>
            <a:ext cx="8220075" cy="993775"/>
          </a:xfrm>
        </p:spPr>
        <p:txBody>
          <a:bodyPr rtlCol="0"/>
          <a:lstStyle/>
          <a:p>
            <a:pPr algn="ctr" eaLnBrk="1" fontAlgn="auto" hangingPunct="1">
              <a:spcAft>
                <a:spcPts val="0"/>
              </a:spcAft>
              <a:defRPr/>
            </a:pPr>
            <a:r>
              <a:rPr lang="en-GB" sz="3600" dirty="0">
                <a:latin typeface="+mn-lt"/>
              </a:rPr>
              <a:t>Early Career</a:t>
            </a:r>
          </a:p>
        </p:txBody>
      </p:sp>
      <p:sp>
        <p:nvSpPr>
          <p:cNvPr id="10243" name="Rectangle 1"/>
          <p:cNvSpPr>
            <a:spLocks noChangeArrowheads="1"/>
          </p:cNvSpPr>
          <p:nvPr/>
        </p:nvSpPr>
        <p:spPr bwMode="auto">
          <a:xfrm>
            <a:off x="755650" y="1397000"/>
            <a:ext cx="763270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a:solidFill>
                  <a:schemeClr val="tx1"/>
                </a:solidFill>
              </a:rPr>
              <a:t>Hundertwasser studied at the Academy of Fine Arts in Vienna, after the war. He held his first successful art exhibition in 1952. </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His style of painting was very unique. He preferred using lots of bold colours, uneven lines and often made his own paints. He was influenced by the artists Antoni Gaudi and Gustav Klimt.</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As well as painting, he created designs for flags, posters, stamps </a:t>
            </a:r>
            <a:br>
              <a:rPr lang="en-GB" altLang="en-US">
                <a:solidFill>
                  <a:schemeClr val="tx1"/>
                </a:solidFill>
              </a:rPr>
            </a:br>
            <a:r>
              <a:rPr lang="en-GB" altLang="en-US">
                <a:solidFill>
                  <a:schemeClr val="tx1"/>
                </a:solidFill>
              </a:rPr>
              <a:t>and coins.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86050" y="3857625"/>
            <a:ext cx="3559175" cy="223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200" y="479425"/>
            <a:ext cx="8220075" cy="993775"/>
          </a:xfrm>
        </p:spPr>
        <p:txBody>
          <a:bodyPr rtlCol="0"/>
          <a:lstStyle/>
          <a:p>
            <a:pPr algn="ctr" eaLnBrk="1" fontAlgn="auto" hangingPunct="1">
              <a:spcAft>
                <a:spcPts val="0"/>
              </a:spcAft>
              <a:defRPr/>
            </a:pPr>
            <a:r>
              <a:rPr lang="en-GB" sz="3600" dirty="0">
                <a:latin typeface="+mn-lt"/>
              </a:rPr>
              <a:t>Architecture</a:t>
            </a:r>
          </a:p>
        </p:txBody>
      </p:sp>
      <p:sp>
        <p:nvSpPr>
          <p:cNvPr id="11267" name="Rectangle 1"/>
          <p:cNvSpPr>
            <a:spLocks noChangeArrowheads="1"/>
          </p:cNvSpPr>
          <p:nvPr/>
        </p:nvSpPr>
        <p:spPr bwMode="auto">
          <a:xfrm>
            <a:off x="755650" y="1397000"/>
            <a:ext cx="76327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a:solidFill>
                  <a:schemeClr val="tx1"/>
                </a:solidFill>
              </a:rPr>
              <a:t>By the mid 1960s, Hundertwasser had become well known for his art and was branching out into architecture.</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He designed many buildings with curved features rather than straight lines, like this one in the Hot Springs Village in Austria.</a:t>
            </a:r>
          </a:p>
        </p:txBody>
      </p:sp>
      <p:pic>
        <p:nvPicPr>
          <p:cNvPr id="11268" name="Picture 4"/>
          <p:cNvPicPr>
            <a:picLocks noChangeAspect="1"/>
          </p:cNvPicPr>
          <p:nvPr/>
        </p:nvPicPr>
        <p:blipFill>
          <a:blip r:embed="rId2">
            <a:extLst>
              <a:ext uri="{28A0092B-C50C-407E-A947-70E740481C1C}">
                <a14:useLocalDpi xmlns:a14="http://schemas.microsoft.com/office/drawing/2010/main" val="0"/>
              </a:ext>
            </a:extLst>
          </a:blip>
          <a:srcRect r="14130"/>
          <a:stretch>
            <a:fillRect/>
          </a:stretch>
        </p:blipFill>
        <p:spPr bwMode="auto">
          <a:xfrm>
            <a:off x="4572000" y="3092450"/>
            <a:ext cx="3816350" cy="299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6"/>
          <p:cNvPicPr>
            <a:picLocks noChangeAspect="1"/>
          </p:cNvPicPr>
          <p:nvPr/>
        </p:nvPicPr>
        <p:blipFill>
          <a:blip r:embed="rId3">
            <a:extLst>
              <a:ext uri="{28A0092B-C50C-407E-A947-70E740481C1C}">
                <a14:useLocalDpi xmlns:a14="http://schemas.microsoft.com/office/drawing/2010/main" val="0"/>
              </a:ext>
            </a:extLst>
          </a:blip>
          <a:srcRect r="7784"/>
          <a:stretch>
            <a:fillRect/>
          </a:stretch>
        </p:blipFill>
        <p:spPr bwMode="auto">
          <a:xfrm>
            <a:off x="755650" y="3095625"/>
            <a:ext cx="3673475" cy="298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200" y="479425"/>
            <a:ext cx="8220075" cy="993775"/>
          </a:xfrm>
        </p:spPr>
        <p:txBody>
          <a:bodyPr rtlCol="0"/>
          <a:lstStyle/>
          <a:p>
            <a:pPr algn="ctr" eaLnBrk="1" fontAlgn="auto" hangingPunct="1">
              <a:spcAft>
                <a:spcPts val="0"/>
              </a:spcAft>
              <a:defRPr/>
            </a:pPr>
            <a:r>
              <a:rPr lang="en-GB" sz="3600" dirty="0">
                <a:latin typeface="+mn-lt"/>
              </a:rPr>
              <a:t>His Love of Nature</a:t>
            </a:r>
          </a:p>
        </p:txBody>
      </p:sp>
      <p:sp>
        <p:nvSpPr>
          <p:cNvPr id="12291" name="Rectangle 1"/>
          <p:cNvSpPr>
            <a:spLocks noChangeArrowheads="1"/>
          </p:cNvSpPr>
          <p:nvPr/>
        </p:nvSpPr>
        <p:spPr bwMode="auto">
          <a:xfrm>
            <a:off x="755650" y="1397000"/>
            <a:ext cx="76327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dirty="0" err="1">
                <a:solidFill>
                  <a:schemeClr val="tx1"/>
                </a:solidFill>
              </a:rPr>
              <a:t>Hundertwasser</a:t>
            </a:r>
            <a:r>
              <a:rPr lang="en-GB" altLang="en-US" dirty="0">
                <a:solidFill>
                  <a:schemeClr val="tx1"/>
                </a:solidFill>
              </a:rPr>
              <a:t> was influenced very much by nature. He believed that humans and nature should live in harmony and incorporated grass, trees and plants into many of his designs. He noticed there were no straight lines in nature. The </a:t>
            </a:r>
            <a:r>
              <a:rPr lang="en-GB" altLang="en-US" dirty="0" err="1">
                <a:solidFill>
                  <a:schemeClr val="tx1"/>
                </a:solidFill>
              </a:rPr>
              <a:t>Waldespirale</a:t>
            </a:r>
            <a:r>
              <a:rPr lang="en-GB" altLang="en-US" dirty="0">
                <a:solidFill>
                  <a:schemeClr val="tx1"/>
                </a:solidFill>
              </a:rPr>
              <a:t> in Germany has a grass roof and trees growing out of windows. Its name means ‘forest spiral.’</a:t>
            </a:r>
          </a:p>
        </p:txBody>
      </p:sp>
      <p:pic>
        <p:nvPicPr>
          <p:cNvPr id="12292" name="Picture 3"/>
          <p:cNvPicPr>
            <a:picLocks noChangeAspect="1"/>
          </p:cNvPicPr>
          <p:nvPr/>
        </p:nvPicPr>
        <p:blipFill>
          <a:blip r:embed="rId2">
            <a:extLst>
              <a:ext uri="{28A0092B-C50C-407E-A947-70E740481C1C}">
                <a14:useLocalDpi xmlns:a14="http://schemas.microsoft.com/office/drawing/2010/main" val="0"/>
              </a:ext>
            </a:extLst>
          </a:blip>
          <a:srcRect r="4071"/>
          <a:stretch>
            <a:fillRect/>
          </a:stretch>
        </p:blipFill>
        <p:spPr bwMode="auto">
          <a:xfrm>
            <a:off x="4384675" y="2930525"/>
            <a:ext cx="4003675" cy="316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7"/>
          <p:cNvPicPr>
            <a:picLocks noChangeAspect="1"/>
          </p:cNvPicPr>
          <p:nvPr/>
        </p:nvPicPr>
        <p:blipFill>
          <a:blip r:embed="rId3">
            <a:extLst>
              <a:ext uri="{28A0092B-C50C-407E-A947-70E740481C1C}">
                <a14:useLocalDpi xmlns:a14="http://schemas.microsoft.com/office/drawing/2010/main" val="0"/>
              </a:ext>
            </a:extLst>
          </a:blip>
          <a:srcRect t="4134" b="34875"/>
          <a:stretch>
            <a:fillRect/>
          </a:stretch>
        </p:blipFill>
        <p:spPr bwMode="auto">
          <a:xfrm>
            <a:off x="755650" y="2930525"/>
            <a:ext cx="3459163" cy="316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200" y="479425"/>
            <a:ext cx="8220075" cy="993775"/>
          </a:xfrm>
        </p:spPr>
        <p:txBody>
          <a:bodyPr rtlCol="0"/>
          <a:lstStyle/>
          <a:p>
            <a:pPr algn="ctr" eaLnBrk="1" fontAlgn="auto" hangingPunct="1">
              <a:spcAft>
                <a:spcPts val="0"/>
              </a:spcAft>
              <a:defRPr/>
            </a:pPr>
            <a:r>
              <a:rPr lang="en-GB" sz="3600" dirty="0">
                <a:latin typeface="+mn-lt"/>
              </a:rPr>
              <a:t>His Beliefs</a:t>
            </a:r>
          </a:p>
        </p:txBody>
      </p:sp>
      <p:sp>
        <p:nvSpPr>
          <p:cNvPr id="13315" name="Rectangle 5"/>
          <p:cNvSpPr>
            <a:spLocks noChangeArrowheads="1"/>
          </p:cNvSpPr>
          <p:nvPr/>
        </p:nvSpPr>
        <p:spPr bwMode="auto">
          <a:xfrm>
            <a:off x="755650" y="2392363"/>
            <a:ext cx="76327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dirty="0" err="1">
                <a:solidFill>
                  <a:schemeClr val="tx1"/>
                </a:solidFill>
              </a:rPr>
              <a:t>Hundertwasser</a:t>
            </a:r>
            <a:r>
              <a:rPr lang="en-GB" altLang="en-US" dirty="0">
                <a:solidFill>
                  <a:schemeClr val="tx1"/>
                </a:solidFill>
              </a:rPr>
              <a:t> was keen to protect nature. He once planted 150,000 trees in the valley on his estate and also protested against the development of nuclear weapons. Many of his artworks had a theme of protecting the environment, e.g. ‘Save the Whales’ and ‘Save the Seas’.</a:t>
            </a:r>
          </a:p>
        </p:txBody>
      </p:sp>
      <p:sp>
        <p:nvSpPr>
          <p:cNvPr id="7" name="Rectangle 6"/>
          <p:cNvSpPr>
            <a:spLocks noChangeArrowheads="1"/>
          </p:cNvSpPr>
          <p:nvPr/>
        </p:nvSpPr>
        <p:spPr bwMode="auto">
          <a:xfrm>
            <a:off x="755650" y="1473200"/>
            <a:ext cx="7632700" cy="792163"/>
          </a:xfrm>
          <a:prstGeom prst="rect">
            <a:avLst/>
          </a:prstGeom>
          <a:solidFill>
            <a:srgbClr val="F49AA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a:solidFill>
                  <a:schemeClr val="tx1"/>
                </a:solidFill>
              </a:rPr>
              <a:t>“There are no evils in nature. There are only evils in man.” </a:t>
            </a:r>
            <a:br>
              <a:rPr lang="en-GB" altLang="en-US">
                <a:solidFill>
                  <a:schemeClr val="tx1"/>
                </a:solidFill>
              </a:rPr>
            </a:br>
            <a:r>
              <a:rPr lang="en-GB" altLang="en-US" b="1">
                <a:solidFill>
                  <a:schemeClr val="tx1"/>
                </a:solidFill>
              </a:rPr>
              <a:t>- Friedensreich Hundertwasser </a:t>
            </a:r>
          </a:p>
        </p:txBody>
      </p:sp>
      <p:pic>
        <p:nvPicPr>
          <p:cNvPr id="13317"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27588" y="3719513"/>
            <a:ext cx="3560762" cy="237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9"/>
          <p:cNvPicPr>
            <a:picLocks noChangeAspect="1"/>
          </p:cNvPicPr>
          <p:nvPr/>
        </p:nvPicPr>
        <p:blipFill>
          <a:blip r:embed="rId3">
            <a:extLst>
              <a:ext uri="{28A0092B-C50C-407E-A947-70E740481C1C}">
                <a14:useLocalDpi xmlns:a14="http://schemas.microsoft.com/office/drawing/2010/main" val="0"/>
              </a:ext>
            </a:extLst>
          </a:blip>
          <a:srcRect t="7991"/>
          <a:stretch>
            <a:fillRect/>
          </a:stretch>
        </p:blipFill>
        <p:spPr bwMode="auto">
          <a:xfrm>
            <a:off x="755650" y="3719513"/>
            <a:ext cx="3870325" cy="237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200" y="479425"/>
            <a:ext cx="8220075" cy="993775"/>
          </a:xfrm>
        </p:spPr>
        <p:txBody>
          <a:bodyPr rtlCol="0"/>
          <a:lstStyle/>
          <a:p>
            <a:pPr algn="ctr" eaLnBrk="1" fontAlgn="auto" hangingPunct="1">
              <a:spcAft>
                <a:spcPts val="0"/>
              </a:spcAft>
              <a:defRPr/>
            </a:pPr>
            <a:r>
              <a:rPr lang="en-GB" sz="3600" dirty="0">
                <a:latin typeface="+mn-lt"/>
              </a:rPr>
              <a:t>Later Life</a:t>
            </a:r>
          </a:p>
        </p:txBody>
      </p:sp>
      <p:sp>
        <p:nvSpPr>
          <p:cNvPr id="14339" name="Rectangle 5"/>
          <p:cNvSpPr>
            <a:spLocks noChangeArrowheads="1"/>
          </p:cNvSpPr>
          <p:nvPr/>
        </p:nvSpPr>
        <p:spPr bwMode="auto">
          <a:xfrm>
            <a:off x="755650" y="1381125"/>
            <a:ext cx="418465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a:solidFill>
                  <a:schemeClr val="tx1"/>
                </a:solidFill>
              </a:rPr>
              <a:t>Friedensreich Hundertwasser spent the last 20 years of his life in </a:t>
            </a:r>
            <a:br>
              <a:rPr lang="en-GB" altLang="en-US">
                <a:solidFill>
                  <a:schemeClr val="tx1"/>
                </a:solidFill>
              </a:rPr>
            </a:br>
            <a:r>
              <a:rPr lang="en-GB" altLang="en-US">
                <a:solidFill>
                  <a:schemeClr val="tx1"/>
                </a:solidFill>
              </a:rPr>
              <a:t>New Zealand.</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His only child, Heidi Trimmel, was born in 1982, when he was 64 </a:t>
            </a:r>
            <a:br>
              <a:rPr lang="en-GB" altLang="en-US">
                <a:solidFill>
                  <a:schemeClr val="tx1"/>
                </a:solidFill>
              </a:rPr>
            </a:br>
            <a:r>
              <a:rPr lang="en-GB" altLang="en-US">
                <a:solidFill>
                  <a:schemeClr val="tx1"/>
                </a:solidFill>
              </a:rPr>
              <a:t>years old.</a:t>
            </a:r>
          </a:p>
        </p:txBody>
      </p:sp>
      <p:pic>
        <p:nvPicPr>
          <p:cNvPr id="14340"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95875" y="1436688"/>
            <a:ext cx="3292475" cy="465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a:spLocks noChangeArrowheads="1"/>
          </p:cNvSpPr>
          <p:nvPr/>
        </p:nvSpPr>
        <p:spPr bwMode="auto">
          <a:xfrm>
            <a:off x="755650" y="3513138"/>
            <a:ext cx="4184650" cy="2579687"/>
          </a:xfrm>
          <a:prstGeom prst="rect">
            <a:avLst/>
          </a:prstGeom>
          <a:solidFill>
            <a:srgbClr val="F49AA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a:solidFill>
                  <a:schemeClr val="tx1"/>
                </a:solidFill>
              </a:rPr>
              <a:t>He died on a cruise ship, aged 71, and was buried in the ‘Garden of the Happy Dead’ in New Zealand.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200" y="479425"/>
            <a:ext cx="8220075" cy="993775"/>
          </a:xfrm>
        </p:spPr>
        <p:txBody>
          <a:bodyPr rtlCol="0"/>
          <a:lstStyle/>
          <a:p>
            <a:pPr algn="ctr" eaLnBrk="1" fontAlgn="auto" hangingPunct="1">
              <a:spcAft>
                <a:spcPts val="0"/>
              </a:spcAft>
              <a:defRPr/>
            </a:pPr>
            <a:r>
              <a:rPr lang="en-GB" sz="3600" dirty="0">
                <a:latin typeface="+mn-lt"/>
              </a:rPr>
              <a:t>Interesting Facts</a:t>
            </a:r>
          </a:p>
        </p:txBody>
      </p:sp>
      <p:sp>
        <p:nvSpPr>
          <p:cNvPr id="9" name="Rectangle 8"/>
          <p:cNvSpPr>
            <a:spLocks noChangeArrowheads="1"/>
          </p:cNvSpPr>
          <p:nvPr/>
        </p:nvSpPr>
        <p:spPr bwMode="auto">
          <a:xfrm>
            <a:off x="755650" y="1333500"/>
            <a:ext cx="7632700" cy="814388"/>
          </a:xfrm>
          <a:prstGeom prst="rect">
            <a:avLst/>
          </a:prstGeom>
          <a:solidFill>
            <a:srgbClr val="F49AA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700">
                <a:solidFill>
                  <a:schemeClr val="tx1"/>
                </a:solidFill>
              </a:rPr>
              <a:t>Hundertwasser believed clothing should be unique to an individual and often wore mismatched socks.</a:t>
            </a:r>
          </a:p>
        </p:txBody>
      </p:sp>
      <p:sp>
        <p:nvSpPr>
          <p:cNvPr id="8" name="Rectangle 7"/>
          <p:cNvSpPr>
            <a:spLocks noChangeArrowheads="1"/>
          </p:cNvSpPr>
          <p:nvPr/>
        </p:nvSpPr>
        <p:spPr bwMode="auto">
          <a:xfrm>
            <a:off x="755650" y="2320925"/>
            <a:ext cx="7632700" cy="812800"/>
          </a:xfrm>
          <a:prstGeom prst="rect">
            <a:avLst/>
          </a:prstGeom>
          <a:solidFill>
            <a:srgbClr val="F7C4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700">
                <a:solidFill>
                  <a:schemeClr val="tx1"/>
                </a:solidFill>
              </a:rPr>
              <a:t>The name he gave himself, Friedensreich Hundertwasser, means “full-of-peace hundred-water”.</a:t>
            </a:r>
          </a:p>
        </p:txBody>
      </p:sp>
      <p:sp>
        <p:nvSpPr>
          <p:cNvPr id="10" name="Rectangle 9"/>
          <p:cNvSpPr>
            <a:spLocks noChangeArrowheads="1"/>
          </p:cNvSpPr>
          <p:nvPr/>
        </p:nvSpPr>
        <p:spPr bwMode="auto">
          <a:xfrm>
            <a:off x="750888" y="3306763"/>
            <a:ext cx="7632700" cy="812800"/>
          </a:xfrm>
          <a:prstGeom prst="rect">
            <a:avLst/>
          </a:prstGeom>
          <a:solidFill>
            <a:srgbClr val="F49AA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700">
                <a:solidFill>
                  <a:schemeClr val="tx1"/>
                </a:solidFill>
              </a:rPr>
              <a:t>He even designed a toilet, the Hundertwasser in New Zealand!</a:t>
            </a:r>
          </a:p>
        </p:txBody>
      </p:sp>
      <p:sp>
        <p:nvSpPr>
          <p:cNvPr id="11" name="Rectangle 10"/>
          <p:cNvSpPr>
            <a:spLocks noChangeArrowheads="1"/>
          </p:cNvSpPr>
          <p:nvPr/>
        </p:nvSpPr>
        <p:spPr bwMode="auto">
          <a:xfrm>
            <a:off x="750888" y="4292600"/>
            <a:ext cx="7632700" cy="814388"/>
          </a:xfrm>
          <a:prstGeom prst="rect">
            <a:avLst/>
          </a:prstGeom>
          <a:solidFill>
            <a:srgbClr val="F7C4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700">
                <a:solidFill>
                  <a:schemeClr val="tx1"/>
                </a:solidFill>
              </a:rPr>
              <a:t>He didn’t paint at an easel; he spread paper or canvas on the floor to </a:t>
            </a:r>
            <a:br>
              <a:rPr lang="en-GB" altLang="en-US" sz="1700">
                <a:solidFill>
                  <a:schemeClr val="tx1"/>
                </a:solidFill>
              </a:rPr>
            </a:br>
            <a:r>
              <a:rPr lang="en-GB" altLang="en-US" sz="1700">
                <a:solidFill>
                  <a:schemeClr val="tx1"/>
                </a:solidFill>
              </a:rPr>
              <a:t>work on.</a:t>
            </a:r>
          </a:p>
        </p:txBody>
      </p:sp>
      <p:sp>
        <p:nvSpPr>
          <p:cNvPr id="12" name="Rectangle 11"/>
          <p:cNvSpPr>
            <a:spLocks noChangeArrowheads="1"/>
          </p:cNvSpPr>
          <p:nvPr/>
        </p:nvSpPr>
        <p:spPr bwMode="auto">
          <a:xfrm>
            <a:off x="755650" y="5280025"/>
            <a:ext cx="7632700" cy="812800"/>
          </a:xfrm>
          <a:prstGeom prst="rect">
            <a:avLst/>
          </a:prstGeom>
          <a:solidFill>
            <a:srgbClr val="F49AA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700">
                <a:solidFill>
                  <a:schemeClr val="tx1"/>
                </a:solidFill>
              </a:rPr>
              <a:t>Many people say his work is like that of a child, but he believed children’s creativity was the ‘truest’ form, because it was not influenced by experience.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0" grpId="0" animBg="1"/>
      <p:bldP spid="11"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146</TotalTime>
  <Words>488</Words>
  <Application>Microsoft Office PowerPoint</Application>
  <PresentationFormat>On-screen Show (4:3)</PresentationFormat>
  <Paragraphs>34</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Twinkl</vt:lpstr>
      <vt:lpstr>Arial</vt:lpstr>
      <vt:lpstr>Calibri</vt:lpstr>
      <vt:lpstr>Office Theme</vt:lpstr>
      <vt:lpstr>PowerPoint Presentation</vt:lpstr>
      <vt:lpstr>Who Was  Friedensreich Hundertwasser?</vt:lpstr>
      <vt:lpstr>Early Life</vt:lpstr>
      <vt:lpstr>Early Career</vt:lpstr>
      <vt:lpstr>Architecture</vt:lpstr>
      <vt:lpstr>His Love of Nature</vt:lpstr>
      <vt:lpstr>His Beliefs</vt:lpstr>
      <vt:lpstr>Later Life</vt:lpstr>
      <vt:lpstr>Interesting Facts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 Monteith</dc:creator>
  <cp:lastModifiedBy>Joshua Monteith</cp:lastModifiedBy>
  <cp:revision>9</cp:revision>
  <dcterms:created xsi:type="dcterms:W3CDTF">2019-01-11T08:12:21Z</dcterms:created>
  <dcterms:modified xsi:type="dcterms:W3CDTF">2019-01-25T14:51:55Z</dcterms:modified>
</cp:coreProperties>
</file>