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20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336" autoAdjust="0"/>
    <p:restoredTop sz="94660"/>
  </p:normalViewPr>
  <p:slideViewPr>
    <p:cSldViewPr>
      <p:cViewPr>
        <p:scale>
          <a:sx n="60" d="100"/>
          <a:sy n="60" d="100"/>
        </p:scale>
        <p:origin x="2550" y="65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D863363-4FCE-414A-AB4E-D1A18F25BCA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863363-4FCE-414A-AB4E-D1A18F25BCA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863363-4FCE-414A-AB4E-D1A18F25BCA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D863363-4FCE-414A-AB4E-D1A18F25BCA5}" type="datetimeFigureOut">
              <a:rPr lang="en-US" smtClean="0"/>
              <a:t>4/18/2022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D863363-4FCE-414A-AB4E-D1A18F25BCA5}" type="datetimeFigureOut">
              <a:rPr lang="en-US" smtClean="0"/>
              <a:t>4/18/2022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D863363-4FCE-414A-AB4E-D1A18F25BCA5}" type="datetimeFigureOut">
              <a:rPr lang="en-US" smtClean="0"/>
              <a:t>4/18/2022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863363-4FCE-414A-AB4E-D1A18F25BCA5}" type="datetimeFigureOut">
              <a:rPr lang="en-US" smtClean="0"/>
              <a:t>4/18/2022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D863363-4FCE-414A-AB4E-D1A18F25BCA5}" type="datetimeFigureOut">
              <a:rPr lang="en-US" smtClean="0"/>
              <a:t>4/18/2022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D863363-4FCE-414A-AB4E-D1A18F25BCA5}" type="datetimeFigureOut">
              <a:rPr lang="en-US" smtClean="0"/>
              <a:t>4/18/2022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863363-4FCE-414A-AB4E-D1A18F25BCA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863363-4FCE-414A-AB4E-D1A18F25BCA5}" type="datetimeFigureOut">
              <a:rPr lang="en-US" smtClean="0"/>
              <a:t>4/18/2022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D4D0E8-D171-48C5-8824-F01BB7A39FC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6D863363-4FCE-414A-AB4E-D1A18F25BCA5}" type="datetimeFigureOut">
              <a:rPr lang="en-US" smtClean="0"/>
              <a:t>4/18/2022</a:t>
            </a:fld>
            <a:endParaRPr lang="en-US"/>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2DD4D0E8-D171-48C5-8824-F01BB7A39FC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5461C63-2817-4924-AE3B-313701A846FA}"/>
              </a:ext>
            </a:extLst>
          </p:cNvPr>
          <p:cNvSpPr/>
          <p:nvPr/>
        </p:nvSpPr>
        <p:spPr>
          <a:xfrm>
            <a:off x="52522" y="-1599341"/>
            <a:ext cx="6705600" cy="10709345"/>
          </a:xfrm>
          <a:prstGeom prst="rect">
            <a:avLst/>
          </a:prstGeom>
          <a:solidFill>
            <a:schemeClr val="tx1"/>
          </a:solid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1519143" y="-1224682"/>
            <a:ext cx="3693061" cy="584775"/>
          </a:xfrm>
          <a:prstGeom prst="rect">
            <a:avLst/>
          </a:prstGeom>
          <a:noFill/>
          <a:ln w="19050">
            <a:noFill/>
          </a:ln>
        </p:spPr>
        <p:txBody>
          <a:bodyPr wrap="square" rtlCol="0">
            <a:spAutoFit/>
          </a:bodyPr>
          <a:lstStyle/>
          <a:p>
            <a:pPr algn="ctr"/>
            <a:r>
              <a:rPr lang="en-GB" sz="3200" b="1" u="sng" dirty="0">
                <a:solidFill>
                  <a:srgbClr val="FFC000"/>
                </a:solidFill>
                <a:latin typeface="Carton Six" panose="020B0601010101010101" pitchFamily="34" charset="0"/>
              </a:rPr>
              <a:t>Hello Summer Term!</a:t>
            </a:r>
            <a:endParaRPr lang="en-US" sz="3200" b="1" u="sng" dirty="0">
              <a:solidFill>
                <a:srgbClr val="FFC000"/>
              </a:solidFill>
              <a:latin typeface="Carton Six" panose="020B0601010101010101" pitchFamily="34" charset="0"/>
            </a:endParaRPr>
          </a:p>
        </p:txBody>
      </p:sp>
      <p:sp>
        <p:nvSpPr>
          <p:cNvPr id="4" name="TextBox 3"/>
          <p:cNvSpPr txBox="1"/>
          <p:nvPr/>
        </p:nvSpPr>
        <p:spPr>
          <a:xfrm>
            <a:off x="719771" y="-550069"/>
            <a:ext cx="5586440" cy="2723823"/>
          </a:xfrm>
          <a:prstGeom prst="rect">
            <a:avLst/>
          </a:prstGeom>
          <a:noFill/>
        </p:spPr>
        <p:txBody>
          <a:bodyPr wrap="square" rtlCol="0">
            <a:spAutoFit/>
          </a:bodyPr>
          <a:lstStyle/>
          <a:p>
            <a:pPr algn="ctr"/>
            <a:r>
              <a:rPr lang="en-GB" sz="900" dirty="0">
                <a:solidFill>
                  <a:schemeClr val="bg1"/>
                </a:solidFill>
                <a:latin typeface="Comic Sans MS" panose="030F0702030302020204" pitchFamily="66" charset="0"/>
              </a:rPr>
              <a:t>Welcome to the Summer Term. I hope you have all had a lovely Easter holidays. </a:t>
            </a:r>
          </a:p>
          <a:p>
            <a:pPr algn="ctr"/>
            <a:endParaRPr lang="en-GB" sz="900" dirty="0">
              <a:solidFill>
                <a:schemeClr val="bg1"/>
              </a:solidFill>
              <a:latin typeface="Comic Sans MS" panose="030F0702030302020204" pitchFamily="66" charset="0"/>
            </a:endParaRPr>
          </a:p>
          <a:p>
            <a:pPr algn="ctr"/>
            <a:r>
              <a:rPr lang="en-GB" sz="900" dirty="0">
                <a:solidFill>
                  <a:schemeClr val="bg1"/>
                </a:solidFill>
                <a:latin typeface="Comic Sans MS" panose="030F0702030302020204" pitchFamily="66" charset="0"/>
              </a:rPr>
              <a:t>This is a busy term for Year 6, not only with SATs not that far away but with lots of exciting and engaging opportunities to end their time at Abbey Gates on a high and ensure the children are ready for the transition into secondary school. </a:t>
            </a:r>
          </a:p>
          <a:p>
            <a:pPr algn="ctr"/>
            <a:endParaRPr lang="en-GB" sz="900" dirty="0">
              <a:solidFill>
                <a:schemeClr val="bg1"/>
              </a:solidFill>
              <a:latin typeface="Comic Sans MS" panose="030F0702030302020204" pitchFamily="66" charset="0"/>
            </a:endParaRPr>
          </a:p>
          <a:p>
            <a:pPr algn="ctr"/>
            <a:r>
              <a:rPr lang="en-GB" sz="900" dirty="0">
                <a:solidFill>
                  <a:schemeClr val="bg1"/>
                </a:solidFill>
                <a:latin typeface="Comic Sans MS" panose="030F0702030302020204" pitchFamily="66" charset="0"/>
              </a:rPr>
              <a:t>In Year 6, this Summer term, we will be moving onto our </a:t>
            </a:r>
            <a:r>
              <a:rPr lang="en-GB" sz="900" b="1" dirty="0">
                <a:solidFill>
                  <a:srgbClr val="FFC000"/>
                </a:solidFill>
                <a:latin typeface="Comic Sans MS" panose="030F0702030302020204" pitchFamily="66" charset="0"/>
              </a:rPr>
              <a:t>C</a:t>
            </a:r>
            <a:r>
              <a:rPr lang="en-GB" sz="900" b="1" dirty="0">
                <a:solidFill>
                  <a:srgbClr val="E820BD"/>
                </a:solidFill>
                <a:latin typeface="Comic Sans MS" panose="030F0702030302020204" pitchFamily="66" charset="0"/>
              </a:rPr>
              <a:t>R</a:t>
            </a:r>
            <a:r>
              <a:rPr lang="en-GB" sz="900" b="1" dirty="0">
                <a:solidFill>
                  <a:srgbClr val="FF0000"/>
                </a:solidFill>
                <a:latin typeface="Comic Sans MS" panose="030F0702030302020204" pitchFamily="66" charset="0"/>
              </a:rPr>
              <a:t>E</a:t>
            </a:r>
            <a:r>
              <a:rPr lang="en-GB" sz="900" b="1" dirty="0">
                <a:solidFill>
                  <a:srgbClr val="92D050"/>
                </a:solidFill>
                <a:latin typeface="Comic Sans MS" panose="030F0702030302020204" pitchFamily="66" charset="0"/>
              </a:rPr>
              <a:t>A</a:t>
            </a:r>
            <a:r>
              <a:rPr lang="en-GB" sz="900" b="1" dirty="0">
                <a:solidFill>
                  <a:srgbClr val="00B0F0"/>
                </a:solidFill>
                <a:latin typeface="Comic Sans MS" panose="030F0702030302020204" pitchFamily="66" charset="0"/>
              </a:rPr>
              <a:t>T</a:t>
            </a:r>
            <a:r>
              <a:rPr lang="en-GB" sz="900" b="1" dirty="0">
                <a:solidFill>
                  <a:srgbClr val="FFFF00"/>
                </a:solidFill>
                <a:latin typeface="Comic Sans MS" panose="030F0702030302020204" pitchFamily="66" charset="0"/>
              </a:rPr>
              <a:t>E</a:t>
            </a:r>
            <a:r>
              <a:rPr lang="en-GB" sz="900" b="1" dirty="0">
                <a:solidFill>
                  <a:schemeClr val="bg1"/>
                </a:solidFill>
                <a:latin typeface="Comic Sans MS" panose="030F0702030302020204" pitchFamily="66" charset="0"/>
              </a:rPr>
              <a:t> Project, </a:t>
            </a:r>
            <a:r>
              <a:rPr lang="en-GB" sz="900" dirty="0">
                <a:solidFill>
                  <a:schemeClr val="bg1"/>
                </a:solidFill>
                <a:latin typeface="Comic Sans MS" panose="030F0702030302020204" pitchFamily="66" charset="0"/>
              </a:rPr>
              <a:t>focusing on Art and </a:t>
            </a:r>
            <a:r>
              <a:rPr lang="en-GB" sz="900" b="1" dirty="0">
                <a:solidFill>
                  <a:schemeClr val="bg1"/>
                </a:solidFill>
                <a:latin typeface="Comic Sans MS" panose="030F0702030302020204" pitchFamily="66" charset="0"/>
              </a:rPr>
              <a:t>Music</a:t>
            </a:r>
            <a:r>
              <a:rPr lang="en-GB" sz="900" dirty="0">
                <a:solidFill>
                  <a:schemeClr val="bg1"/>
                </a:solidFill>
                <a:latin typeface="Comic Sans MS" panose="030F0702030302020204" pitchFamily="66" charset="0"/>
              </a:rPr>
              <a:t> via our Big Question of </a:t>
            </a:r>
            <a:r>
              <a:rPr lang="en-GB" sz="900" b="1" dirty="0">
                <a:solidFill>
                  <a:srgbClr val="FFC000"/>
                </a:solidFill>
                <a:latin typeface="Comic Sans MS" panose="030F0702030302020204" pitchFamily="66" charset="0"/>
              </a:rPr>
              <a:t>‘‘Do we always know how something that we are creating will absolutely turn out?’</a:t>
            </a:r>
            <a:r>
              <a:rPr lang="en-GB" sz="900" b="1" dirty="0">
                <a:latin typeface="Comic Sans MS" panose="030F0702030302020204" pitchFamily="66" charset="0"/>
              </a:rPr>
              <a:t> </a:t>
            </a:r>
          </a:p>
          <a:p>
            <a:pPr algn="ctr"/>
            <a:endParaRPr lang="en-GB" sz="900" b="1" dirty="0">
              <a:latin typeface="Comic Sans MS" panose="030F0702030302020204" pitchFamily="66" charset="0"/>
            </a:endParaRPr>
          </a:p>
          <a:p>
            <a:pPr algn="ctr"/>
            <a:endParaRPr lang="en-GB" sz="900" b="1" dirty="0">
              <a:latin typeface="Comic Sans MS" panose="030F0702030302020204" pitchFamily="66" charset="0"/>
            </a:endParaRPr>
          </a:p>
          <a:p>
            <a:pPr algn="ctr"/>
            <a:r>
              <a:rPr lang="en-GB" sz="900" dirty="0">
                <a:solidFill>
                  <a:srgbClr val="E820BD"/>
                </a:solidFill>
                <a:latin typeface="Comic Sans MS" panose="030F0702030302020204" pitchFamily="66" charset="0"/>
              </a:rPr>
              <a:t>In </a:t>
            </a:r>
            <a:r>
              <a:rPr lang="en-GB" sz="900" b="1" dirty="0">
                <a:solidFill>
                  <a:srgbClr val="E820BD"/>
                </a:solidFill>
                <a:latin typeface="Comic Sans MS" panose="030F0702030302020204" pitchFamily="66" charset="0"/>
              </a:rPr>
              <a:t>Art</a:t>
            </a:r>
            <a:r>
              <a:rPr lang="en-GB" sz="900" dirty="0">
                <a:solidFill>
                  <a:srgbClr val="E820BD"/>
                </a:solidFill>
                <a:latin typeface="Comic Sans MS" panose="030F0702030302020204" pitchFamily="66" charset="0"/>
              </a:rPr>
              <a:t>, the children will be able to compare and contrast artistic styles using technical language linked to artistic elements, justify their use of artistic elements and different artistic styles to make deliberate choices about their own pieces of art and explain how a piece of art makes them feel using more technical language linked to artistic elements and style to justify their response. </a:t>
            </a:r>
          </a:p>
          <a:p>
            <a:pPr algn="ctr"/>
            <a:endParaRPr lang="en-GB" sz="900" dirty="0">
              <a:latin typeface="Comic Sans MS" panose="030F0702030302020204" pitchFamily="66" charset="0"/>
            </a:endParaRPr>
          </a:p>
          <a:p>
            <a:pPr algn="ctr"/>
            <a:r>
              <a:rPr lang="en-GB" sz="900" dirty="0">
                <a:solidFill>
                  <a:srgbClr val="FF0000"/>
                </a:solidFill>
                <a:latin typeface="Comic Sans MS" panose="030F0702030302020204" pitchFamily="66" charset="0"/>
              </a:rPr>
              <a:t>In </a:t>
            </a:r>
            <a:r>
              <a:rPr lang="en-GB" sz="900" b="1" dirty="0">
                <a:solidFill>
                  <a:srgbClr val="FF0000"/>
                </a:solidFill>
                <a:latin typeface="Comic Sans MS" panose="030F0702030302020204" pitchFamily="66" charset="0"/>
              </a:rPr>
              <a:t>Music</a:t>
            </a:r>
            <a:r>
              <a:rPr lang="en-GB" sz="900" dirty="0">
                <a:solidFill>
                  <a:srgbClr val="FF0000"/>
                </a:solidFill>
                <a:latin typeface="Comic Sans MS" panose="030F0702030302020204" pitchFamily="66" charset="0"/>
              </a:rPr>
              <a:t>, the children will be able to identify and describe elements of musical shape using technical language, Perform and compose music deliberately and justify their choices and say how a piece of music makes them feel using more technical language of musical shape to justify their response.</a:t>
            </a:r>
          </a:p>
        </p:txBody>
      </p:sp>
      <p:sp>
        <p:nvSpPr>
          <p:cNvPr id="15" name="TextBox 14"/>
          <p:cNvSpPr txBox="1"/>
          <p:nvPr/>
        </p:nvSpPr>
        <p:spPr>
          <a:xfrm>
            <a:off x="160026" y="2530803"/>
            <a:ext cx="3736406" cy="2031325"/>
          </a:xfrm>
          <a:prstGeom prst="rect">
            <a:avLst/>
          </a:prstGeom>
          <a:noFill/>
          <a:ln w="19050">
            <a:solidFill>
              <a:schemeClr val="tx1"/>
            </a:solidFill>
          </a:ln>
        </p:spPr>
        <p:txBody>
          <a:bodyPr wrap="square" rtlCol="0">
            <a:spAutoFit/>
          </a:bodyPr>
          <a:lstStyle/>
          <a:p>
            <a:pPr algn="ctr"/>
            <a:r>
              <a:rPr lang="en-GB" sz="900" b="1" dirty="0">
                <a:solidFill>
                  <a:schemeClr val="bg1"/>
                </a:solidFill>
                <a:latin typeface="Comic Sans MS" panose="030F0702030302020204" pitchFamily="66" charset="0"/>
              </a:rPr>
              <a:t>Year 6, Summer Dates</a:t>
            </a:r>
          </a:p>
          <a:p>
            <a:pPr marL="171450" indent="-171450">
              <a:buFont typeface="Arial" panose="020B0604020202020204" pitchFamily="34" charset="0"/>
              <a:buChar char="•"/>
            </a:pPr>
            <a:r>
              <a:rPr lang="en-GB" sz="900" dirty="0">
                <a:solidFill>
                  <a:srgbClr val="92D050"/>
                </a:solidFill>
                <a:latin typeface="Comic Sans MS" panose="030F0702030302020204" pitchFamily="66" charset="0"/>
              </a:rPr>
              <a:t>Tue 19</a:t>
            </a:r>
            <a:r>
              <a:rPr lang="en-GB" sz="900" baseline="30000" dirty="0">
                <a:solidFill>
                  <a:srgbClr val="92D050"/>
                </a:solidFill>
                <a:latin typeface="Comic Sans MS" panose="030F0702030302020204" pitchFamily="66" charset="0"/>
              </a:rPr>
              <a:t>th</a:t>
            </a:r>
            <a:r>
              <a:rPr lang="en-GB" sz="900" dirty="0">
                <a:solidFill>
                  <a:srgbClr val="92D050"/>
                </a:solidFill>
                <a:latin typeface="Comic Sans MS" panose="030F0702030302020204" pitchFamily="66" charset="0"/>
              </a:rPr>
              <a:t> April: SATs Parent Information Meeting</a:t>
            </a:r>
          </a:p>
          <a:p>
            <a:pPr marL="171450" indent="-171450">
              <a:buFont typeface="Arial" panose="020B0604020202020204" pitchFamily="34" charset="0"/>
              <a:buChar char="•"/>
            </a:pPr>
            <a:r>
              <a:rPr lang="en-GB" sz="900" b="1" dirty="0">
                <a:solidFill>
                  <a:srgbClr val="00B0F0"/>
                </a:solidFill>
                <a:latin typeface="Comic Sans MS" panose="030F0702030302020204" pitchFamily="66" charset="0"/>
              </a:rPr>
              <a:t>Mon 9</a:t>
            </a:r>
            <a:r>
              <a:rPr lang="en-GB" sz="900" b="1" baseline="30000" dirty="0">
                <a:solidFill>
                  <a:srgbClr val="00B0F0"/>
                </a:solidFill>
                <a:latin typeface="Comic Sans MS" panose="030F0702030302020204" pitchFamily="66" charset="0"/>
              </a:rPr>
              <a:t>th</a:t>
            </a:r>
            <a:r>
              <a:rPr lang="en-GB" sz="900" b="1" dirty="0">
                <a:solidFill>
                  <a:srgbClr val="00B0F0"/>
                </a:solidFill>
                <a:latin typeface="Comic Sans MS" panose="030F0702030302020204" pitchFamily="66" charset="0"/>
              </a:rPr>
              <a:t> – Thurs 12</a:t>
            </a:r>
            <a:r>
              <a:rPr lang="en-GB" sz="900" b="1" baseline="30000" dirty="0">
                <a:solidFill>
                  <a:srgbClr val="00B0F0"/>
                </a:solidFill>
                <a:latin typeface="Comic Sans MS" panose="030F0702030302020204" pitchFamily="66" charset="0"/>
              </a:rPr>
              <a:t>th</a:t>
            </a:r>
            <a:r>
              <a:rPr lang="en-GB" sz="900" b="1" dirty="0">
                <a:solidFill>
                  <a:srgbClr val="00B0F0"/>
                </a:solidFill>
                <a:latin typeface="Comic Sans MS" panose="030F0702030302020204" pitchFamily="66" charset="0"/>
              </a:rPr>
              <a:t> May: SATs week </a:t>
            </a:r>
          </a:p>
          <a:p>
            <a:pPr marL="171450" indent="-171450">
              <a:buFont typeface="Arial" panose="020B0604020202020204" pitchFamily="34" charset="0"/>
              <a:buChar char="•"/>
            </a:pPr>
            <a:r>
              <a:rPr lang="en-GB" sz="900" dirty="0">
                <a:solidFill>
                  <a:srgbClr val="92D050"/>
                </a:solidFill>
                <a:latin typeface="Comic Sans MS" panose="030F0702030302020204" pitchFamily="66" charset="0"/>
              </a:rPr>
              <a:t>Fri 20</a:t>
            </a:r>
            <a:r>
              <a:rPr lang="en-GB" sz="900" baseline="30000" dirty="0">
                <a:solidFill>
                  <a:srgbClr val="92D050"/>
                </a:solidFill>
                <a:latin typeface="Comic Sans MS" panose="030F0702030302020204" pitchFamily="66" charset="0"/>
              </a:rPr>
              <a:t>th</a:t>
            </a:r>
            <a:r>
              <a:rPr lang="en-GB" sz="900" dirty="0">
                <a:solidFill>
                  <a:srgbClr val="92D050"/>
                </a:solidFill>
                <a:latin typeface="Comic Sans MS" panose="030F0702030302020204" pitchFamily="66" charset="0"/>
              </a:rPr>
              <a:t> May: Swimming 9 block starts - details to follow</a:t>
            </a:r>
          </a:p>
          <a:p>
            <a:pPr marL="171450" indent="-171450">
              <a:buFont typeface="Arial" panose="020B0604020202020204" pitchFamily="34" charset="0"/>
              <a:buChar char="•"/>
            </a:pPr>
            <a:r>
              <a:rPr lang="en-GB" sz="900" dirty="0">
                <a:solidFill>
                  <a:srgbClr val="00B0F0"/>
                </a:solidFill>
                <a:latin typeface="Comic Sans MS" panose="030F0702030302020204" pitchFamily="66" charset="0"/>
              </a:rPr>
              <a:t>Tues 24th May: Road Safety</a:t>
            </a:r>
          </a:p>
          <a:p>
            <a:pPr marL="171450" indent="-171450">
              <a:buFont typeface="Arial" panose="020B0604020202020204" pitchFamily="34" charset="0"/>
              <a:buChar char="•"/>
            </a:pPr>
            <a:r>
              <a:rPr lang="en-GB" sz="900" dirty="0">
                <a:solidFill>
                  <a:srgbClr val="92D050"/>
                </a:solidFill>
                <a:latin typeface="Comic Sans MS" panose="030F0702030302020204" pitchFamily="66" charset="0"/>
              </a:rPr>
              <a:t>Tue 7</a:t>
            </a:r>
            <a:r>
              <a:rPr lang="en-GB" sz="900" baseline="30000" dirty="0">
                <a:solidFill>
                  <a:srgbClr val="92D050"/>
                </a:solidFill>
                <a:latin typeface="Comic Sans MS" panose="030F0702030302020204" pitchFamily="66" charset="0"/>
              </a:rPr>
              <a:t>th</a:t>
            </a:r>
            <a:r>
              <a:rPr lang="en-GB" sz="900" dirty="0">
                <a:solidFill>
                  <a:srgbClr val="92D050"/>
                </a:solidFill>
                <a:latin typeface="Comic Sans MS" panose="030F0702030302020204" pitchFamily="66" charset="0"/>
              </a:rPr>
              <a:t> June: </a:t>
            </a:r>
            <a:r>
              <a:rPr lang="en-GB" sz="900" dirty="0" err="1">
                <a:solidFill>
                  <a:srgbClr val="92D050"/>
                </a:solidFill>
                <a:latin typeface="Comic Sans MS" panose="030F0702030302020204" pitchFamily="66" charset="0"/>
              </a:rPr>
              <a:t>Bikability</a:t>
            </a:r>
            <a:r>
              <a:rPr lang="en-GB" sz="900" dirty="0">
                <a:solidFill>
                  <a:srgbClr val="92D050"/>
                </a:solidFill>
                <a:latin typeface="Comic Sans MS" panose="030F0702030302020204" pitchFamily="66" charset="0"/>
              </a:rPr>
              <a:t> starts - details to follow</a:t>
            </a:r>
          </a:p>
          <a:p>
            <a:pPr marL="171450" indent="-171450">
              <a:buFont typeface="Arial" panose="020B0604020202020204" pitchFamily="34" charset="0"/>
              <a:buChar char="•"/>
            </a:pPr>
            <a:r>
              <a:rPr lang="en-GB" sz="900" dirty="0">
                <a:solidFill>
                  <a:srgbClr val="00B0F0"/>
                </a:solidFill>
                <a:latin typeface="Comic Sans MS" panose="030F0702030302020204" pitchFamily="66" charset="0"/>
              </a:rPr>
              <a:t>Tues 21st June: Y5/6 Cricket Tournament - details to follow</a:t>
            </a:r>
          </a:p>
          <a:p>
            <a:pPr marL="171450" indent="-171450">
              <a:buFont typeface="Arial" panose="020B0604020202020204" pitchFamily="34" charset="0"/>
              <a:buChar char="•"/>
            </a:pPr>
            <a:r>
              <a:rPr lang="en-GB" sz="900" dirty="0">
                <a:solidFill>
                  <a:srgbClr val="92D050"/>
                </a:solidFill>
                <a:latin typeface="Comic Sans MS" panose="030F0702030302020204" pitchFamily="66" charset="0"/>
              </a:rPr>
              <a:t>Wed 22</a:t>
            </a:r>
            <a:r>
              <a:rPr lang="en-GB" sz="900" baseline="30000" dirty="0">
                <a:solidFill>
                  <a:srgbClr val="92D050"/>
                </a:solidFill>
                <a:latin typeface="Comic Sans MS" panose="030F0702030302020204" pitchFamily="66" charset="0"/>
              </a:rPr>
              <a:t>nd</a:t>
            </a:r>
            <a:r>
              <a:rPr lang="en-GB" sz="900" dirty="0">
                <a:solidFill>
                  <a:srgbClr val="92D050"/>
                </a:solidFill>
                <a:latin typeface="Comic Sans MS" panose="030F0702030302020204" pitchFamily="66" charset="0"/>
              </a:rPr>
              <a:t> June: Y6 Visit Trent Bridge (Cricket) - details to follow</a:t>
            </a:r>
          </a:p>
          <a:p>
            <a:pPr marL="171450" indent="-171450">
              <a:buFont typeface="Arial" panose="020B0604020202020204" pitchFamily="34" charset="0"/>
              <a:buChar char="•"/>
            </a:pPr>
            <a:r>
              <a:rPr lang="en-GB" sz="900" dirty="0">
                <a:solidFill>
                  <a:srgbClr val="00B0F0"/>
                </a:solidFill>
                <a:latin typeface="Comic Sans MS" panose="030F0702030302020204" pitchFamily="66" charset="0"/>
              </a:rPr>
              <a:t>w/c 11th July: Y5/6 Robin and The Sherwood Hoodies performances- Details to follow</a:t>
            </a:r>
          </a:p>
          <a:p>
            <a:pPr marL="171450" indent="-171450">
              <a:buFont typeface="Arial" panose="020B0604020202020204" pitchFamily="34" charset="0"/>
              <a:buChar char="•"/>
            </a:pPr>
            <a:r>
              <a:rPr lang="en-GB" sz="900" dirty="0">
                <a:solidFill>
                  <a:srgbClr val="92D050"/>
                </a:solidFill>
                <a:latin typeface="Comic Sans MS" panose="030F0702030302020204" pitchFamily="66" charset="0"/>
              </a:rPr>
              <a:t>Weds 20th July: Y5/6 British Red Cross Coping with Challenges workshop</a:t>
            </a:r>
          </a:p>
          <a:p>
            <a:pPr marL="171450" indent="-171450">
              <a:buFont typeface="Arial" panose="020B0604020202020204" pitchFamily="34" charset="0"/>
              <a:buChar char="•"/>
            </a:pPr>
            <a:r>
              <a:rPr lang="en-GB" sz="900" b="1" dirty="0">
                <a:solidFill>
                  <a:srgbClr val="00B0F0"/>
                </a:solidFill>
                <a:latin typeface="Comic Sans MS" panose="030F0702030302020204" pitchFamily="66" charset="0"/>
              </a:rPr>
              <a:t>Weds 27th July: Last Day of Term</a:t>
            </a:r>
          </a:p>
        </p:txBody>
      </p:sp>
      <p:sp>
        <p:nvSpPr>
          <p:cNvPr id="20" name="TextBox 19"/>
          <p:cNvSpPr txBox="1"/>
          <p:nvPr/>
        </p:nvSpPr>
        <p:spPr>
          <a:xfrm>
            <a:off x="357322" y="7982326"/>
            <a:ext cx="6096000" cy="1231106"/>
          </a:xfrm>
          <a:prstGeom prst="rect">
            <a:avLst/>
          </a:prstGeom>
          <a:noFill/>
        </p:spPr>
        <p:txBody>
          <a:bodyPr wrap="square" rtlCol="0">
            <a:spAutoFit/>
          </a:bodyPr>
          <a:lstStyle/>
          <a:p>
            <a:pPr algn="ctr"/>
            <a:r>
              <a:rPr lang="en-GB" sz="900" dirty="0">
                <a:solidFill>
                  <a:schemeClr val="bg1"/>
                </a:solidFill>
                <a:latin typeface="Comic Sans MS" panose="030F0702030302020204" pitchFamily="66" charset="0"/>
              </a:rPr>
              <a:t>We will continue to regularly update our class pages with relevant information</a:t>
            </a:r>
          </a:p>
          <a:p>
            <a:pPr algn="ctr"/>
            <a:r>
              <a:rPr lang="en-GB" sz="900" dirty="0">
                <a:solidFill>
                  <a:schemeClr val="bg1"/>
                </a:solidFill>
                <a:latin typeface="Comic Sans MS" panose="030F0702030302020204" pitchFamily="66" charset="0"/>
              </a:rPr>
              <a:t>and updates in regards to the amazing learning that will be taking place. As always, your</a:t>
            </a:r>
          </a:p>
          <a:p>
            <a:pPr algn="ctr"/>
            <a:r>
              <a:rPr lang="en-GB" sz="900" dirty="0">
                <a:solidFill>
                  <a:schemeClr val="bg1"/>
                </a:solidFill>
                <a:latin typeface="Comic Sans MS" panose="030F0702030302020204" pitchFamily="66" charset="0"/>
              </a:rPr>
              <a:t>continued support is very much appreciated. If you do wish to discuss anything</a:t>
            </a:r>
          </a:p>
          <a:p>
            <a:pPr algn="ctr"/>
            <a:r>
              <a:rPr lang="en-GB" sz="900" dirty="0">
                <a:solidFill>
                  <a:schemeClr val="bg1"/>
                </a:solidFill>
                <a:latin typeface="Comic Sans MS" panose="030F0702030302020204" pitchFamily="66" charset="0"/>
              </a:rPr>
              <a:t>with us, please do contact the school office or arrange a telephone meeting after</a:t>
            </a:r>
          </a:p>
          <a:p>
            <a:pPr algn="ctr"/>
            <a:r>
              <a:rPr lang="en-GB" sz="900" dirty="0">
                <a:solidFill>
                  <a:schemeClr val="bg1"/>
                </a:solidFill>
                <a:latin typeface="Comic Sans MS" panose="030F0702030302020204" pitchFamily="66" charset="0"/>
              </a:rPr>
              <a:t>school.</a:t>
            </a:r>
          </a:p>
          <a:p>
            <a:pPr algn="ctr"/>
            <a:r>
              <a:rPr lang="en-GB" sz="900" dirty="0">
                <a:solidFill>
                  <a:srgbClr val="FFC000"/>
                </a:solidFill>
                <a:latin typeface="Comic Sans MS" panose="030F0702030302020204" pitchFamily="66" charset="0"/>
              </a:rPr>
              <a:t>Yours sincerely</a:t>
            </a:r>
            <a:r>
              <a:rPr lang="en-GB" sz="900" b="1" dirty="0">
                <a:solidFill>
                  <a:srgbClr val="FFC000"/>
                </a:solidFill>
                <a:latin typeface="Comic Sans MS" panose="030F0702030302020204" pitchFamily="66" charset="0"/>
              </a:rPr>
              <a:t>,</a:t>
            </a:r>
          </a:p>
          <a:p>
            <a:pPr algn="ctr"/>
            <a:r>
              <a:rPr lang="en-GB" sz="900" b="1" dirty="0">
                <a:solidFill>
                  <a:srgbClr val="FFC000"/>
                </a:solidFill>
                <a:latin typeface="Comic Sans MS" panose="030F0702030302020204" pitchFamily="66" charset="0"/>
              </a:rPr>
              <a:t>Mr Rich and Mrs Miles</a:t>
            </a:r>
          </a:p>
          <a:p>
            <a:endParaRPr lang="en-GB" sz="1100" dirty="0">
              <a:latin typeface="Segoe Script" panose="030B0504020000000003" pitchFamily="66" charset="0"/>
            </a:endParaRPr>
          </a:p>
        </p:txBody>
      </p:sp>
      <p:pic>
        <p:nvPicPr>
          <p:cNvPr id="1028" name="Picture 4" descr="Image result for dates clip 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5818" y="2496981"/>
            <a:ext cx="700614" cy="52228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descr="Logo&#10;&#10;Description automatically generated">
            <a:extLst>
              <a:ext uri="{FF2B5EF4-FFF2-40B4-BE49-F238E27FC236}">
                <a16:creationId xmlns:a16="http://schemas.microsoft.com/office/drawing/2014/main" id="{9ECD5478-6F07-4EFE-87BE-5111302DFEE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03054" y="8326225"/>
            <a:ext cx="783780" cy="783780"/>
          </a:xfrm>
          <a:prstGeom prst="rect">
            <a:avLst/>
          </a:prstGeom>
        </p:spPr>
      </p:pic>
      <p:sp>
        <p:nvSpPr>
          <p:cNvPr id="29" name="TextBox 28">
            <a:extLst>
              <a:ext uri="{FF2B5EF4-FFF2-40B4-BE49-F238E27FC236}">
                <a16:creationId xmlns:a16="http://schemas.microsoft.com/office/drawing/2014/main" id="{CE3CD007-503D-4FEF-8E1C-431A574D487C}"/>
              </a:ext>
            </a:extLst>
          </p:cNvPr>
          <p:cNvSpPr txBox="1"/>
          <p:nvPr/>
        </p:nvSpPr>
        <p:spPr>
          <a:xfrm>
            <a:off x="143209" y="4710533"/>
            <a:ext cx="3835698" cy="1754326"/>
          </a:xfrm>
          <a:prstGeom prst="rect">
            <a:avLst/>
          </a:prstGeom>
          <a:noFill/>
          <a:ln w="19050">
            <a:solidFill>
              <a:schemeClr val="tx1"/>
            </a:solidFill>
          </a:ln>
        </p:spPr>
        <p:txBody>
          <a:bodyPr wrap="square" rtlCol="0">
            <a:spAutoFit/>
          </a:bodyPr>
          <a:lstStyle/>
          <a:p>
            <a:pPr algn="ctr"/>
            <a:r>
              <a:rPr lang="en-GB" sz="900" b="1" dirty="0">
                <a:solidFill>
                  <a:schemeClr val="bg1"/>
                </a:solidFill>
                <a:latin typeface="Comic Sans MS" panose="030F0702030302020204" pitchFamily="66" charset="0"/>
              </a:rPr>
              <a:t>Curriculum Focus</a:t>
            </a:r>
          </a:p>
          <a:p>
            <a:r>
              <a:rPr lang="en-GB" sz="900" b="1" dirty="0">
                <a:solidFill>
                  <a:srgbClr val="E820BD"/>
                </a:solidFill>
                <a:latin typeface="Comic Sans MS" panose="030F0702030302020204" pitchFamily="66" charset="0"/>
              </a:rPr>
              <a:t>Writing: </a:t>
            </a:r>
            <a:r>
              <a:rPr lang="en-GB" sz="900" dirty="0">
                <a:solidFill>
                  <a:srgbClr val="E820BD"/>
                </a:solidFill>
                <a:latin typeface="Comic Sans MS" panose="030F0702030302020204" pitchFamily="66" charset="0"/>
              </a:rPr>
              <a:t>Recounts, Discussion texts, letters of complaints, informal letters and more.  </a:t>
            </a:r>
          </a:p>
          <a:p>
            <a:r>
              <a:rPr lang="en-GB" sz="900" b="1" dirty="0">
                <a:solidFill>
                  <a:srgbClr val="FF0000"/>
                </a:solidFill>
                <a:latin typeface="Comic Sans MS" panose="030F0702030302020204" pitchFamily="66" charset="0"/>
              </a:rPr>
              <a:t>Reading: </a:t>
            </a:r>
            <a:r>
              <a:rPr lang="en-GB" sz="900" dirty="0">
                <a:solidFill>
                  <a:srgbClr val="FF0000"/>
                </a:solidFill>
                <a:latin typeface="Comic Sans MS" panose="030F0702030302020204" pitchFamily="66" charset="0"/>
              </a:rPr>
              <a:t>The Boy at the Back of the Class</a:t>
            </a:r>
          </a:p>
          <a:p>
            <a:r>
              <a:rPr lang="en-GB" sz="900" b="1" dirty="0">
                <a:solidFill>
                  <a:srgbClr val="E820BD"/>
                </a:solidFill>
                <a:latin typeface="Comic Sans MS" panose="030F0702030302020204" pitchFamily="66" charset="0"/>
              </a:rPr>
              <a:t>Mathematics: </a:t>
            </a:r>
            <a:r>
              <a:rPr lang="en-GB" sz="900" dirty="0">
                <a:solidFill>
                  <a:srgbClr val="E820BD"/>
                </a:solidFill>
                <a:latin typeface="Comic Sans MS" panose="030F0702030302020204" pitchFamily="66" charset="0"/>
              </a:rPr>
              <a:t>Decimals, percentages, algebra, converting units, perimeter, area and volume, ratio. </a:t>
            </a:r>
          </a:p>
          <a:p>
            <a:r>
              <a:rPr lang="en-GB" sz="900" b="1" dirty="0">
                <a:solidFill>
                  <a:srgbClr val="FF0000"/>
                </a:solidFill>
                <a:latin typeface="Comic Sans MS" panose="030F0702030302020204" pitchFamily="66" charset="0"/>
              </a:rPr>
              <a:t>PE: </a:t>
            </a:r>
            <a:r>
              <a:rPr lang="en-GB" sz="900" dirty="0">
                <a:solidFill>
                  <a:srgbClr val="FF0000"/>
                </a:solidFill>
                <a:latin typeface="Comic Sans MS" panose="030F0702030302020204" pitchFamily="66" charset="0"/>
              </a:rPr>
              <a:t>Tennis, cricket and athletics. </a:t>
            </a:r>
          </a:p>
          <a:p>
            <a:r>
              <a:rPr lang="en-GB" sz="900" b="1" dirty="0">
                <a:solidFill>
                  <a:srgbClr val="E820BD"/>
                </a:solidFill>
                <a:latin typeface="Comic Sans MS" panose="030F0702030302020204" pitchFamily="66" charset="0"/>
              </a:rPr>
              <a:t>RE: </a:t>
            </a:r>
            <a:r>
              <a:rPr lang="en-GB" sz="900" dirty="0">
                <a:solidFill>
                  <a:srgbClr val="E820BD"/>
                </a:solidFill>
                <a:latin typeface="Comic Sans MS" panose="030F0702030302020204" pitchFamily="66" charset="0"/>
              </a:rPr>
              <a:t>How do religions and beliefs respond to global issues of human rights, fairness, social justice and the importance of the environment?</a:t>
            </a:r>
          </a:p>
          <a:p>
            <a:r>
              <a:rPr lang="en-GB" sz="900" b="1" dirty="0">
                <a:solidFill>
                  <a:srgbClr val="FF0000"/>
                </a:solidFill>
                <a:latin typeface="Comic Sans MS" panose="030F0702030302020204" pitchFamily="66" charset="0"/>
              </a:rPr>
              <a:t>Science: </a:t>
            </a:r>
            <a:r>
              <a:rPr lang="en-GB" sz="900" dirty="0">
                <a:solidFill>
                  <a:srgbClr val="FF0000"/>
                </a:solidFill>
                <a:latin typeface="Comic Sans MS" panose="030F0702030302020204" pitchFamily="66" charset="0"/>
              </a:rPr>
              <a:t>Evolution and Inheritance, and Animals including humans</a:t>
            </a:r>
          </a:p>
          <a:p>
            <a:r>
              <a:rPr lang="en-GB" sz="900" b="1" dirty="0">
                <a:solidFill>
                  <a:srgbClr val="E820BD"/>
                </a:solidFill>
                <a:latin typeface="Comic Sans MS" panose="030F0702030302020204" pitchFamily="66" charset="0"/>
              </a:rPr>
              <a:t>D&amp;T: </a:t>
            </a:r>
            <a:r>
              <a:rPr lang="en-GB" sz="900" dirty="0">
                <a:solidFill>
                  <a:srgbClr val="E820BD"/>
                </a:solidFill>
                <a:latin typeface="Comic Sans MS" panose="030F0702030302020204" pitchFamily="66" charset="0"/>
              </a:rPr>
              <a:t>Mechanical systems: Automata toys</a:t>
            </a:r>
          </a:p>
        </p:txBody>
      </p:sp>
      <p:sp>
        <p:nvSpPr>
          <p:cNvPr id="34" name="TextBox 33">
            <a:extLst>
              <a:ext uri="{FF2B5EF4-FFF2-40B4-BE49-F238E27FC236}">
                <a16:creationId xmlns:a16="http://schemas.microsoft.com/office/drawing/2014/main" id="{CFF56D2B-76CD-42A5-BED8-32E4A243C7A2}"/>
              </a:ext>
            </a:extLst>
          </p:cNvPr>
          <p:cNvSpPr txBox="1"/>
          <p:nvPr/>
        </p:nvSpPr>
        <p:spPr>
          <a:xfrm>
            <a:off x="4090748" y="2202098"/>
            <a:ext cx="2496086" cy="1200329"/>
          </a:xfrm>
          <a:prstGeom prst="rect">
            <a:avLst/>
          </a:prstGeom>
          <a:noFill/>
          <a:ln w="19050">
            <a:solidFill>
              <a:schemeClr val="tx1"/>
            </a:solidFill>
          </a:ln>
        </p:spPr>
        <p:txBody>
          <a:bodyPr wrap="square" rtlCol="0">
            <a:spAutoFit/>
          </a:bodyPr>
          <a:lstStyle/>
          <a:p>
            <a:pPr algn="ctr"/>
            <a:r>
              <a:rPr lang="en-GB" sz="900" b="1" dirty="0">
                <a:solidFill>
                  <a:schemeClr val="bg1"/>
                </a:solidFill>
                <a:latin typeface="Comic Sans MS" panose="030F0702030302020204" pitchFamily="66" charset="0"/>
              </a:rPr>
              <a:t>PE</a:t>
            </a:r>
          </a:p>
          <a:p>
            <a:pPr algn="ctr"/>
            <a:r>
              <a:rPr lang="en-US" sz="900" dirty="0">
                <a:solidFill>
                  <a:srgbClr val="FFFF00"/>
                </a:solidFill>
                <a:latin typeface="Comic Sans MS" panose="030F0702030302020204" pitchFamily="66" charset="0"/>
              </a:rPr>
              <a:t>PE will take place on a </a:t>
            </a:r>
            <a:r>
              <a:rPr lang="en-US" sz="900" b="1" dirty="0">
                <a:solidFill>
                  <a:srgbClr val="FFFF00"/>
                </a:solidFill>
                <a:latin typeface="Comic Sans MS" panose="030F0702030302020204" pitchFamily="66" charset="0"/>
              </a:rPr>
              <a:t>Wednesday and Thursday.</a:t>
            </a:r>
            <a:r>
              <a:rPr lang="en-US" sz="900" dirty="0">
                <a:solidFill>
                  <a:srgbClr val="FFFF00"/>
                </a:solidFill>
                <a:latin typeface="Comic Sans MS" panose="030F0702030302020204" pitchFamily="66" charset="0"/>
              </a:rPr>
              <a:t> Please could all children come to school in their PE kit every Wednesday and Thursday. </a:t>
            </a:r>
            <a:r>
              <a:rPr lang="en-GB" sz="900" dirty="0">
                <a:solidFill>
                  <a:srgbClr val="FFFF00"/>
                </a:solidFill>
                <a:latin typeface="Comic Sans MS" panose="030F0702030302020204" pitchFamily="66" charset="0"/>
              </a:rPr>
              <a:t>Please also ensure that long hair is tied back on these days and that children are not wearing any jewellery (especially earrings).</a:t>
            </a:r>
            <a:endParaRPr lang="en-US" sz="900" dirty="0">
              <a:solidFill>
                <a:srgbClr val="FFFF00"/>
              </a:solidFill>
              <a:latin typeface="Comic Sans MS" panose="030F0702030302020204" pitchFamily="66" charset="0"/>
            </a:endParaRPr>
          </a:p>
        </p:txBody>
      </p:sp>
      <p:pic>
        <p:nvPicPr>
          <p:cNvPr id="27" name="Picture 8" descr="Image result for sport clip 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80833" y="3111131"/>
            <a:ext cx="363995" cy="319640"/>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3EA063E1-7692-4F33-AA87-A02C0F878617}"/>
              </a:ext>
            </a:extLst>
          </p:cNvPr>
          <p:cNvSpPr txBox="1"/>
          <p:nvPr/>
        </p:nvSpPr>
        <p:spPr>
          <a:xfrm>
            <a:off x="3974782" y="5003169"/>
            <a:ext cx="2702103" cy="3016210"/>
          </a:xfrm>
          <a:prstGeom prst="rect">
            <a:avLst/>
          </a:prstGeom>
          <a:noFill/>
          <a:ln w="19050">
            <a:solidFill>
              <a:schemeClr val="tx1"/>
            </a:solidFill>
          </a:ln>
        </p:spPr>
        <p:txBody>
          <a:bodyPr wrap="square" rtlCol="0">
            <a:spAutoFit/>
          </a:bodyPr>
          <a:lstStyle/>
          <a:p>
            <a:pPr algn="ctr"/>
            <a:r>
              <a:rPr lang="en-GB" sz="900" b="1" dirty="0">
                <a:solidFill>
                  <a:schemeClr val="bg1"/>
                </a:solidFill>
                <a:latin typeface="Comic Sans MS" panose="030F0702030302020204" pitchFamily="66" charset="0"/>
              </a:rPr>
              <a:t>How can you support your children at home?</a:t>
            </a:r>
            <a:endParaRPr lang="en-GB" sz="900" b="1" dirty="0">
              <a:latin typeface="Comic Sans MS" panose="030F0702030302020204" pitchFamily="66" charset="0"/>
            </a:endParaRPr>
          </a:p>
          <a:p>
            <a:pPr marL="171450" indent="-171450">
              <a:buFont typeface="Arial" panose="020B0604020202020204" pitchFamily="34" charset="0"/>
              <a:buChar char="•"/>
            </a:pPr>
            <a:r>
              <a:rPr lang="en-GB" sz="800" u="sng" dirty="0">
                <a:solidFill>
                  <a:srgbClr val="92D050"/>
                </a:solidFill>
                <a:latin typeface="Comic Sans MS" panose="030F0702030302020204" pitchFamily="66" charset="0"/>
              </a:rPr>
              <a:t>SATs Support: </a:t>
            </a:r>
            <a:r>
              <a:rPr lang="en-GB" sz="800" dirty="0">
                <a:solidFill>
                  <a:srgbClr val="92D050"/>
                </a:solidFill>
                <a:latin typeface="Comic Sans MS" panose="030F0702030302020204" pitchFamily="66" charset="0"/>
              </a:rPr>
              <a:t>Make use of the SATs support materials on the school website as shared at parents evening. </a:t>
            </a:r>
            <a:endParaRPr lang="en-GB" sz="800" u="sng" dirty="0">
              <a:solidFill>
                <a:srgbClr val="92D050"/>
              </a:solidFill>
              <a:latin typeface="Comic Sans MS" panose="030F0702030302020204" pitchFamily="66" charset="0"/>
            </a:endParaRPr>
          </a:p>
          <a:p>
            <a:pPr marL="171450" indent="-171450">
              <a:buFont typeface="Arial" panose="020B0604020202020204" pitchFamily="34" charset="0"/>
              <a:buChar char="•"/>
            </a:pPr>
            <a:r>
              <a:rPr lang="en-GB" sz="800" u="sng" dirty="0">
                <a:solidFill>
                  <a:srgbClr val="00B0F0"/>
                </a:solidFill>
                <a:latin typeface="Comic Sans MS" panose="030F0702030302020204" pitchFamily="66" charset="0"/>
              </a:rPr>
              <a:t>Reading: </a:t>
            </a:r>
            <a:r>
              <a:rPr lang="en-GB" sz="800" dirty="0">
                <a:solidFill>
                  <a:srgbClr val="00B0F0"/>
                </a:solidFill>
                <a:latin typeface="Comic Sans MS" panose="030F0702030302020204" pitchFamily="66" charset="0"/>
              </a:rPr>
              <a:t>There is still an expectation in Year 6 that children read every night and that their reading record is signed. Make use of the comprehension sentence stems in the Pupil Planner to strengthen their understanding of what they are reading. </a:t>
            </a:r>
          </a:p>
          <a:p>
            <a:pPr marL="171450" indent="-171450">
              <a:buFont typeface="Arial" panose="020B0604020202020204" pitchFamily="34" charset="0"/>
              <a:buChar char="•"/>
            </a:pPr>
            <a:r>
              <a:rPr lang="en-GB" sz="800" u="sng" dirty="0">
                <a:solidFill>
                  <a:srgbClr val="92D050"/>
                </a:solidFill>
                <a:latin typeface="Comic Sans MS" panose="030F0702030302020204" pitchFamily="66" charset="0"/>
              </a:rPr>
              <a:t>Spellings: </a:t>
            </a:r>
            <a:r>
              <a:rPr lang="en-GB" sz="800" dirty="0">
                <a:solidFill>
                  <a:srgbClr val="92D050"/>
                </a:solidFill>
                <a:latin typeface="Comic Sans MS" panose="030F0702030302020204" pitchFamily="66" charset="0"/>
              </a:rPr>
              <a:t>Spellings should be learnt each week and will be regularly revisited during class. Fortnightly, the new  "Focus 5 Spellings“ will be send out. These are based on the Statutory Spelling list which can also be found in the front of your child's Pupil Planner or from their writing in class, and these will be tested every other Friday.</a:t>
            </a:r>
          </a:p>
          <a:p>
            <a:pPr marL="171450" indent="-171450">
              <a:buFont typeface="Arial" panose="020B0604020202020204" pitchFamily="34" charset="0"/>
              <a:buChar char="•"/>
            </a:pPr>
            <a:r>
              <a:rPr lang="en-GB" sz="900" u="sng" dirty="0">
                <a:solidFill>
                  <a:srgbClr val="00B0F0"/>
                </a:solidFill>
                <a:latin typeface="KG Miss Kindergarten" panose="02000000000000000000" pitchFamily="2" charset="0"/>
              </a:rPr>
              <a:t>Sticky Questions: </a:t>
            </a:r>
            <a:r>
              <a:rPr lang="en-GB" sz="900" dirty="0">
                <a:solidFill>
                  <a:srgbClr val="00B0F0"/>
                </a:solidFill>
                <a:latin typeface="KG Miss Kindergarten" panose="02000000000000000000" pitchFamily="2" charset="0"/>
              </a:rPr>
              <a:t>These questions encourage discussion. The Year 6 children will be given a different question each week and we will discuss them in class on Friday. Please take some time to discuss these each week.</a:t>
            </a:r>
          </a:p>
        </p:txBody>
      </p:sp>
      <p:pic>
        <p:nvPicPr>
          <p:cNvPr id="33" name="Picture 32" descr="Logo&#10;&#10;Description automatically generated">
            <a:extLst>
              <a:ext uri="{FF2B5EF4-FFF2-40B4-BE49-F238E27FC236}">
                <a16:creationId xmlns:a16="http://schemas.microsoft.com/office/drawing/2014/main" id="{BAE00C8E-2050-4D4F-9985-D6E420756F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9251" y="-1178578"/>
            <a:ext cx="783780" cy="783780"/>
          </a:xfrm>
          <a:prstGeom prst="rect">
            <a:avLst/>
          </a:prstGeom>
        </p:spPr>
      </p:pic>
      <p:sp>
        <p:nvSpPr>
          <p:cNvPr id="19" name="TextBox 18">
            <a:extLst>
              <a:ext uri="{FF2B5EF4-FFF2-40B4-BE49-F238E27FC236}">
                <a16:creationId xmlns:a16="http://schemas.microsoft.com/office/drawing/2014/main" id="{B48D28E4-8719-4879-91B9-3B04C988724E}"/>
              </a:ext>
            </a:extLst>
          </p:cNvPr>
          <p:cNvSpPr txBox="1"/>
          <p:nvPr/>
        </p:nvSpPr>
        <p:spPr>
          <a:xfrm>
            <a:off x="3925785" y="3402427"/>
            <a:ext cx="2661049" cy="1615827"/>
          </a:xfrm>
          <a:prstGeom prst="rect">
            <a:avLst/>
          </a:prstGeom>
          <a:noFill/>
          <a:ln w="19050">
            <a:solidFill>
              <a:schemeClr val="tx1"/>
            </a:solidFill>
          </a:ln>
        </p:spPr>
        <p:txBody>
          <a:bodyPr wrap="square" rtlCol="0">
            <a:spAutoFit/>
          </a:bodyPr>
          <a:lstStyle/>
          <a:p>
            <a:pPr algn="ctr"/>
            <a:r>
              <a:rPr lang="en-GB" sz="900" b="1" dirty="0">
                <a:solidFill>
                  <a:schemeClr val="bg1"/>
                </a:solidFill>
                <a:latin typeface="Comic Sans MS" panose="030F0702030302020204" pitchFamily="66" charset="0"/>
              </a:rPr>
              <a:t>Y5/6 Summer Production: </a:t>
            </a:r>
          </a:p>
          <a:p>
            <a:pPr algn="ctr"/>
            <a:r>
              <a:rPr lang="en-GB" sz="900" dirty="0">
                <a:solidFill>
                  <a:srgbClr val="FFC000"/>
                </a:solidFill>
                <a:latin typeface="Comic Sans MS" panose="030F0702030302020204" pitchFamily="66" charset="0"/>
              </a:rPr>
              <a:t>The Summer term will finish with a bang when the Year 5/6 pupils will have the opportunity to showcase all of their talents in the Upper KS2 production- </a:t>
            </a:r>
            <a:r>
              <a:rPr lang="en-GB" sz="900" b="1" dirty="0">
                <a:solidFill>
                  <a:srgbClr val="FFC000"/>
                </a:solidFill>
                <a:latin typeface="Comic Sans MS" panose="030F0702030302020204" pitchFamily="66" charset="0"/>
              </a:rPr>
              <a:t>Robin and the Sherwood Hoodies</a:t>
            </a:r>
            <a:r>
              <a:rPr lang="en-GB" sz="900" dirty="0">
                <a:solidFill>
                  <a:srgbClr val="FFC000"/>
                </a:solidFill>
                <a:latin typeface="Comic Sans MS" panose="030F0702030302020204" pitchFamily="66" charset="0"/>
              </a:rPr>
              <a:t>! All the children will be involved in the production, whether this be speaking on stage, designing scenery or supporting with technology. We will send a letter in due course to give more information about tickets for the performances.</a:t>
            </a:r>
          </a:p>
        </p:txBody>
      </p:sp>
      <p:sp>
        <p:nvSpPr>
          <p:cNvPr id="22" name="TextBox 21">
            <a:extLst>
              <a:ext uri="{FF2B5EF4-FFF2-40B4-BE49-F238E27FC236}">
                <a16:creationId xmlns:a16="http://schemas.microsoft.com/office/drawing/2014/main" id="{2E3B480D-DD71-43BA-B871-CA42512D7651}"/>
              </a:ext>
            </a:extLst>
          </p:cNvPr>
          <p:cNvSpPr txBox="1"/>
          <p:nvPr/>
        </p:nvSpPr>
        <p:spPr>
          <a:xfrm>
            <a:off x="255050" y="6564114"/>
            <a:ext cx="3835698" cy="1200329"/>
          </a:xfrm>
          <a:prstGeom prst="rect">
            <a:avLst/>
          </a:prstGeom>
          <a:noFill/>
          <a:ln w="19050">
            <a:solidFill>
              <a:schemeClr val="tx1"/>
            </a:solidFill>
          </a:ln>
        </p:spPr>
        <p:txBody>
          <a:bodyPr wrap="square" rtlCol="0">
            <a:spAutoFit/>
          </a:bodyPr>
          <a:lstStyle/>
          <a:p>
            <a:pPr algn="ctr"/>
            <a:r>
              <a:rPr lang="en-GB" sz="900" b="1" dirty="0">
                <a:solidFill>
                  <a:schemeClr val="bg1"/>
                </a:solidFill>
                <a:latin typeface="Comic Sans MS" panose="030F0702030302020204" pitchFamily="66" charset="0"/>
              </a:rPr>
              <a:t>Class book</a:t>
            </a:r>
          </a:p>
          <a:p>
            <a:pPr algn="ctr"/>
            <a:r>
              <a:rPr lang="en-GB" sz="900" dirty="0">
                <a:solidFill>
                  <a:srgbClr val="FFFF00"/>
                </a:solidFill>
                <a:latin typeface="Comic Sans MS" panose="030F0702030302020204" pitchFamily="66" charset="0"/>
              </a:rPr>
              <a:t>Our class book for the Summer term is ‘The Boy at the Back of the </a:t>
            </a:r>
            <a:r>
              <a:rPr lang="en-GB" sz="900" dirty="0" err="1">
                <a:solidFill>
                  <a:srgbClr val="FFFF00"/>
                </a:solidFill>
                <a:latin typeface="Comic Sans MS" panose="030F0702030302020204" pitchFamily="66" charset="0"/>
              </a:rPr>
              <a:t>Class’</a:t>
            </a:r>
            <a:r>
              <a:rPr lang="en-GB" sz="900" dirty="0">
                <a:solidFill>
                  <a:srgbClr val="FFFF00"/>
                </a:solidFill>
                <a:latin typeface="Comic Sans MS" panose="030F0702030302020204" pitchFamily="66" charset="0"/>
              </a:rPr>
              <a:t> by </a:t>
            </a:r>
            <a:r>
              <a:rPr lang="en-GB" sz="900" dirty="0" err="1">
                <a:solidFill>
                  <a:srgbClr val="FFFF00"/>
                </a:solidFill>
                <a:latin typeface="Comic Sans MS" panose="030F0702030302020204" pitchFamily="66" charset="0"/>
              </a:rPr>
              <a:t>Onjali</a:t>
            </a:r>
            <a:r>
              <a:rPr lang="en-GB" sz="900" dirty="0">
                <a:solidFill>
                  <a:srgbClr val="FFFF00"/>
                </a:solidFill>
                <a:latin typeface="Comic Sans MS" panose="030F0702030302020204" pitchFamily="66" charset="0"/>
              </a:rPr>
              <a:t> Q Rauf. This book is very topical under the world’s current situation as it is a story based around friendship, kindness, and adventure that is centred within the refugee crisis. This book along with our art and music focus will help the children to answer the Big Question of ‘‘Do we always know how something that we are creating will absolutely turn out?’ linking to friendship. </a:t>
            </a:r>
          </a:p>
        </p:txBody>
      </p:sp>
      <p:pic>
        <p:nvPicPr>
          <p:cNvPr id="5" name="Picture 4">
            <a:extLst>
              <a:ext uri="{FF2B5EF4-FFF2-40B4-BE49-F238E27FC236}">
                <a16:creationId xmlns:a16="http://schemas.microsoft.com/office/drawing/2014/main" id="{503A914D-7809-4FA8-B89E-9F60ACC1ED24}"/>
              </a:ext>
            </a:extLst>
          </p:cNvPr>
          <p:cNvPicPr>
            <a:picLocks noChangeAspect="1"/>
          </p:cNvPicPr>
          <p:nvPr/>
        </p:nvPicPr>
        <p:blipFill>
          <a:blip r:embed="rId5"/>
          <a:stretch>
            <a:fillRect/>
          </a:stretch>
        </p:blipFill>
        <p:spPr>
          <a:xfrm>
            <a:off x="182859" y="7751133"/>
            <a:ext cx="789341" cy="1150183"/>
          </a:xfrm>
          <a:prstGeom prst="rect">
            <a:avLst/>
          </a:prstGeom>
        </p:spPr>
      </p:pic>
      <p:pic>
        <p:nvPicPr>
          <p:cNvPr id="1026" name="Picture 2" descr="Paint Brushes And Palette Clip Art Images Gallery - Paint Palette Clipart,  HD Png Download , Transparent Png Image - PNGitem">
            <a:extLst>
              <a:ext uri="{FF2B5EF4-FFF2-40B4-BE49-F238E27FC236}">
                <a16:creationId xmlns:a16="http://schemas.microsoft.com/office/drawing/2014/main" id="{AF741B2E-56D3-4A01-9967-AA59EC87AFE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9250" y="778433"/>
            <a:ext cx="669954" cy="5998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50B12C4-3E7A-42A2-9CD1-C6538B153DD9}"/>
              </a:ext>
            </a:extLst>
          </p:cNvPr>
          <p:cNvPicPr>
            <a:picLocks noChangeAspect="1"/>
          </p:cNvPicPr>
          <p:nvPr/>
        </p:nvPicPr>
        <p:blipFill>
          <a:blip r:embed="rId7"/>
          <a:stretch>
            <a:fillRect/>
          </a:stretch>
        </p:blipFill>
        <p:spPr>
          <a:xfrm>
            <a:off x="155053" y="1856743"/>
            <a:ext cx="678349" cy="59985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362</TotalTime>
  <Words>917</Words>
  <Application>Microsoft Office PowerPoint</Application>
  <PresentationFormat>On-screen Show (4:3)</PresentationFormat>
  <Paragraphs>48</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Carton Six</vt:lpstr>
      <vt:lpstr>Comic Sans MS</vt:lpstr>
      <vt:lpstr>KG Miss Kindergarten</vt:lpstr>
      <vt:lpstr>Segoe Script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Nicole Alderson</dc:creator>
  <cp:lastModifiedBy>Gareth Rich</cp:lastModifiedBy>
  <cp:revision>51</cp:revision>
  <dcterms:created xsi:type="dcterms:W3CDTF">2014-08-17T13:18:08Z</dcterms:created>
  <dcterms:modified xsi:type="dcterms:W3CDTF">2022-04-18T18:11:11Z</dcterms:modified>
</cp:coreProperties>
</file>