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hyperlink" Target="https://www.bbc.co.uk/bitesize/topics/zg87xnb" TargetMode="Externa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image" Target="../media/image2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hyperlink" Target="https://www.bbc.co.uk/bitesize/topics/zwmpfg8" TargetMode="External"/><Relationship Id="rId15" Type="http://schemas.openxmlformats.org/officeDocument/2006/relationships/image" Target="../media/image12.jpeg"/><Relationship Id="rId10" Type="http://schemas.openxmlformats.org/officeDocument/2006/relationships/image" Target="../media/image7.png"/><Relationship Id="rId4" Type="http://schemas.openxmlformats.org/officeDocument/2006/relationships/hyperlink" Target="https://www.bbc.co.uk/history/ancient/egyptians/" TargetMode="External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673" y="20366"/>
            <a:ext cx="906855" cy="93467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4" y="81500"/>
            <a:ext cx="10952174" cy="8735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rmAutofit/>
          </a:bodyPr>
          <a:lstStyle/>
          <a:p>
            <a:pPr lvl="0" algn="ctr">
              <a:defRPr/>
            </a:pPr>
            <a:r>
              <a:rPr lang="en-US" sz="2400" dirty="0">
                <a:solidFill>
                  <a:srgbClr val="FF0000"/>
                </a:solidFill>
                <a:latin typeface="KG Miss Kindergarten" panose="02000000000000000000" pitchFamily="2" charset="0"/>
              </a:rPr>
              <a:t>DISCOVER: Have we advanced or regressed since ancient times?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61487" y="1043326"/>
            <a:ext cx="7692191" cy="374203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Sticky Knowledge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The Ancient Egyptian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Civilisation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started around 7500BC and came to an end in 30BC. 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The River Nile runs through Egypt and is where the ancient civilization began.</a:t>
            </a:r>
          </a:p>
          <a:p>
            <a:pPr lvl="0" fontAlgn="t"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The Egyptians were the first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civilisation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to invent writing</a:t>
            </a: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 and paper.</a:t>
            </a:r>
            <a:endParaRPr lang="en-GB" sz="14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  <a:p>
            <a:pPr lvl="0" fontAlgn="t">
              <a:defRPr/>
            </a:pP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Cleopatra was the last pharaoh of Egypt before the Romans took over. </a:t>
            </a:r>
          </a:p>
          <a:p>
            <a:pPr lvl="0" fontAlgn="t">
              <a:defRPr/>
            </a:pP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Tutankhamen was known as the boy king, his tomb was discovered in 1922.</a:t>
            </a:r>
          </a:p>
          <a:p>
            <a:pPr lvl="0" fontAlgn="t">
              <a:defRPr/>
            </a:pP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The ancient Egyptians worshipped over 2,000 gods and goddesses.</a:t>
            </a:r>
          </a:p>
          <a:p>
            <a:pPr lvl="0" fontAlgn="t">
              <a:defRPr/>
            </a:pPr>
            <a:endParaRPr lang="en-US" sz="14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  <a:p>
            <a:pPr lvl="0" fontAlgn="t">
              <a:defRPr/>
            </a:pP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According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to legend, Rome was created by brothers, Romulus and Remus in 753BC.</a:t>
            </a:r>
          </a:p>
          <a:p>
            <a:pPr fontAlgn="t"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Julius Caesar extended the </a:t>
            </a: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Roman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empire by invading other lands including an </a:t>
            </a: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attempted invasion of Britain in 55-54 BC.</a:t>
            </a:r>
          </a:p>
          <a:p>
            <a:pPr fontAlgn="t">
              <a:defRPr/>
            </a:pP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Emperor Claudius, successfully invaded Britain in 43 AD.</a:t>
            </a:r>
            <a:endParaRPr lang="en-GB" sz="14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  <a:p>
            <a:pPr fontAlgn="t"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British Iceni tribe leader, Boudicca led a resistance against the Roman Empire.</a:t>
            </a: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​</a:t>
            </a:r>
          </a:p>
          <a:p>
            <a:pPr lvl="0" fontAlgn="t">
              <a:defRPr/>
            </a:pP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The Roman’s built Hadrian’s Wall across the top of Britain to keep the Scots out. </a:t>
            </a:r>
          </a:p>
          <a:p>
            <a:pPr lvl="0" fontAlgn="t">
              <a:defRPr/>
            </a:pPr>
            <a:r>
              <a:rPr lang="en-US" sz="1400" dirty="0">
                <a:solidFill>
                  <a:prstClr val="black"/>
                </a:solidFill>
                <a:latin typeface="KG Miss Kindergarten" panose="02000000000000000000" pitchFamily="2" charset="0"/>
              </a:rPr>
              <a:t>We still use roads which the Roman built. </a:t>
            </a:r>
            <a:endParaRPr lang="en-US" sz="12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  <a:p>
            <a:pPr lvl="0" fontAlgn="t">
              <a:defRPr/>
            </a:pPr>
            <a:endParaRPr lang="en-US" sz="12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  <a:p>
            <a:pPr lvl="0" fontAlgn="t">
              <a:defRPr/>
            </a:pPr>
            <a:r>
              <a:rPr lang="en-US" sz="1200" dirty="0">
                <a:solidFill>
                  <a:prstClr val="black"/>
                </a:solidFill>
                <a:latin typeface="KG Miss Kindergarten" panose="02000000000000000000" pitchFamily="2" charset="0"/>
              </a:rPr>
              <a:t>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78F640-969A-4652-815E-CF82A836870C}"/>
              </a:ext>
            </a:extLst>
          </p:cNvPr>
          <p:cNvSpPr txBox="1"/>
          <p:nvPr/>
        </p:nvSpPr>
        <p:spPr>
          <a:xfrm>
            <a:off x="7924800" y="1053598"/>
            <a:ext cx="4105713" cy="21417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Important Ideas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171450" lvl="0" indent="-171450">
              <a:buFont typeface="Courier New" panose="02070309020205020404" pitchFamily="49" charset="0"/>
              <a:buChar char="o"/>
              <a:defRPr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Advancement</a:t>
            </a:r>
          </a:p>
          <a:p>
            <a:pPr marL="171450" lvl="0" indent="-171450">
              <a:buFont typeface="Courier New" panose="02070309020205020404" pitchFamily="49" charset="0"/>
              <a:buChar char="o"/>
              <a:defRPr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Regression </a:t>
            </a:r>
          </a:p>
          <a:p>
            <a:pPr marL="171450" lvl="0" indent="-171450">
              <a:buFont typeface="Courier New" panose="02070309020205020404" pitchFamily="49" charset="0"/>
              <a:buChar char="o"/>
              <a:defRPr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Ancient</a:t>
            </a:r>
          </a:p>
          <a:p>
            <a:pPr marL="171450" lvl="0" indent="-171450">
              <a:buFont typeface="Courier New" panose="02070309020205020404" pitchFamily="49" charset="0"/>
              <a:buChar char="o"/>
              <a:defRPr/>
            </a:pPr>
            <a:r>
              <a:rPr lang="en-US" sz="1400" dirty="0" err="1">
                <a:solidFill>
                  <a:srgbClr val="000000"/>
                </a:solidFill>
                <a:latin typeface="KG Miss Kindergarten" panose="02000000000000000000" pitchFamily="2" charset="0"/>
              </a:rPr>
              <a:t>Civilisation</a:t>
            </a:r>
            <a:endParaRPr lang="en-US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lvl="0" indent="-171450">
              <a:buFont typeface="Courier New" panose="02070309020205020404" pitchFamily="49" charset="0"/>
              <a:buChar char="o"/>
              <a:defRPr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Source</a:t>
            </a:r>
          </a:p>
          <a:p>
            <a:pPr marL="171450" lvl="0" indent="-171450">
              <a:buFont typeface="Courier New" panose="02070309020205020404" pitchFamily="49" charset="0"/>
              <a:buChar char="o"/>
              <a:defRPr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Chronology</a:t>
            </a:r>
          </a:p>
          <a:p>
            <a:pPr marL="171450" lvl="0" indent="-171450">
              <a:buFont typeface="Courier New" panose="02070309020205020404" pitchFamily="49" charset="0"/>
              <a:buChar char="o"/>
              <a:defRPr/>
            </a:pPr>
            <a:endParaRPr lang="en-US" sz="12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E72B42-4D38-4D20-B0CF-A614BE5E4714}"/>
              </a:ext>
            </a:extLst>
          </p:cNvPr>
          <p:cNvSpPr txBox="1"/>
          <p:nvPr/>
        </p:nvSpPr>
        <p:spPr>
          <a:xfrm>
            <a:off x="7924800" y="3276601"/>
            <a:ext cx="4123766" cy="15087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Crucial Connections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https://www.bbc.co.uk/bitesize/topics/zg87xnb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https://www.bbc.co.uk/history/ancient/egyptians/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https://www.bbc.co.uk/bitesize/topics/zwmpfg8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https://www.bbc.co.uk/history/ancient/romans/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6EE953-4055-4FEA-9043-CD383C096F48}"/>
              </a:ext>
            </a:extLst>
          </p:cNvPr>
          <p:cNvSpPr txBox="1"/>
          <p:nvPr/>
        </p:nvSpPr>
        <p:spPr>
          <a:xfrm>
            <a:off x="161487" y="4883921"/>
            <a:ext cx="11887079" cy="4399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Reading Recommendations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pic>
        <p:nvPicPr>
          <p:cNvPr id="23" name="Picture 6">
            <a:extLst>
              <a:ext uri="{FF2B5EF4-FFF2-40B4-BE49-F238E27FC236}">
                <a16:creationId xmlns:a16="http://schemas.microsoft.com/office/drawing/2014/main" id="{638ACC3E-5215-4F9D-BA04-E4FDA9FFA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946" y="5416707"/>
            <a:ext cx="1058398" cy="137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8">
            <a:extLst>
              <a:ext uri="{FF2B5EF4-FFF2-40B4-BE49-F238E27FC236}">
                <a16:creationId xmlns:a16="http://schemas.microsoft.com/office/drawing/2014/main" id="{FBE7D2FD-BB1C-4B23-9A01-52276E747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1807" y="5424273"/>
            <a:ext cx="942988" cy="1433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2">
            <a:extLst>
              <a:ext uri="{FF2B5EF4-FFF2-40B4-BE49-F238E27FC236}">
                <a16:creationId xmlns:a16="http://schemas.microsoft.com/office/drawing/2014/main" id="{C01737BF-CBD0-4836-94A4-FEB0FFE4A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8308" y="5405130"/>
            <a:ext cx="1049521" cy="1342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0">
            <a:extLst>
              <a:ext uri="{FF2B5EF4-FFF2-40B4-BE49-F238E27FC236}">
                <a16:creationId xmlns:a16="http://schemas.microsoft.com/office/drawing/2014/main" id="{0207AE63-0092-47EF-BC1F-CEAE48F81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4670" y="5422703"/>
            <a:ext cx="942988" cy="136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">
            <a:extLst>
              <a:ext uri="{FF2B5EF4-FFF2-40B4-BE49-F238E27FC236}">
                <a16:creationId xmlns:a16="http://schemas.microsoft.com/office/drawing/2014/main" id="{7709A374-3E39-4C46-A59B-C27BCF915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06332" y="5422400"/>
            <a:ext cx="889275" cy="1342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5">
            <a:extLst>
              <a:ext uri="{FF2B5EF4-FFF2-40B4-BE49-F238E27FC236}">
                <a16:creationId xmlns:a16="http://schemas.microsoft.com/office/drawing/2014/main" id="{47DE5CD3-E8A4-465A-B85D-9E7C7E41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09939" y="5416707"/>
            <a:ext cx="1011252" cy="1374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6">
            <a:extLst>
              <a:ext uri="{FF2B5EF4-FFF2-40B4-BE49-F238E27FC236}">
                <a16:creationId xmlns:a16="http://schemas.microsoft.com/office/drawing/2014/main" id="{2AEA42DB-327F-416E-AE89-5244F157F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7372" y="5428466"/>
            <a:ext cx="891154" cy="1403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">
            <a:extLst>
              <a:ext uri="{FF2B5EF4-FFF2-40B4-BE49-F238E27FC236}">
                <a16:creationId xmlns:a16="http://schemas.microsoft.com/office/drawing/2014/main" id="{BBD8B550-7ABB-438C-A780-550C89178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7409" y="5404109"/>
            <a:ext cx="10985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s://tse2.mm.bing.net/th?id=OIP.LMBJu_cYvVWHGNZhlNqwvQHaJD&amp;pid=Api&amp;P=0">
            <a:extLst>
              <a:ext uri="{FF2B5EF4-FFF2-40B4-BE49-F238E27FC236}">
                <a16:creationId xmlns:a16="http://schemas.microsoft.com/office/drawing/2014/main" id="{13F1F892-F553-4449-BD6C-087F21DE4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697" y="5416707"/>
            <a:ext cx="1089405" cy="133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tse4.mm.bing.net/th?id=OIP.llA8wup0ZZCphoFzzhoAggHaJm&amp;pid=Api&amp;P=0">
            <a:extLst>
              <a:ext uri="{FF2B5EF4-FFF2-40B4-BE49-F238E27FC236}">
                <a16:creationId xmlns:a16="http://schemas.microsoft.com/office/drawing/2014/main" id="{DA7D549B-65F2-4693-8DA8-F09AE3972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831" y="5400638"/>
            <a:ext cx="1062148" cy="137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8" descr="https://sp.yimg.com/ib/th?id=OPE.XGDv2dkX0VpE9w300C300&amp;pid=21.1">
            <a:extLst>
              <a:ext uri="{FF2B5EF4-FFF2-40B4-BE49-F238E27FC236}">
                <a16:creationId xmlns:a16="http://schemas.microsoft.com/office/drawing/2014/main" id="{87312F16-C091-4040-8CF2-3539FD6957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F2F765B-471D-4B18-B38A-22F494C85FC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171497" y="5416707"/>
            <a:ext cx="870557" cy="133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2131" y="20366"/>
            <a:ext cx="986397" cy="10166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43434" y="152772"/>
            <a:ext cx="10971606" cy="8842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Possibilities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Historian, Archeologist, Museum Curator, Teacher, Librarian, Carpenter, Stone Mason, Politician, Journalist, Attorney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127653-BA62-4DC9-AB7F-2E90FAD2342E}"/>
              </a:ext>
            </a:extLst>
          </p:cNvPr>
          <p:cNvSpPr txBox="1"/>
          <p:nvPr/>
        </p:nvSpPr>
        <p:spPr>
          <a:xfrm>
            <a:off x="4669655" y="1100831"/>
            <a:ext cx="3133225" cy="56043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Subject Specific Vocabulary (Romans)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Centurion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A commander of a group of 100 Roman soldiers.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Emperor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The Roman leader of the Roman Empire during the imperial period.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Aqueduct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A large system, like a bridge, for carrying water from one place to another is called an aqueduct.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Gladiator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A gladiator was an armed fighter who entertained audiences in the Roman Republic.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Londinium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This was the Roman name for London.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Conquer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To overcome and take control of people or land using military force.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Invade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- Enter a place or land with the intention of occupying it.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Romanisation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When the countries that the Romans conquered became very much like Rome.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Senate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Similar to the Roman version of our parliament. 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Roman baths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- A number of rooms designed for bathing, relaxing, and socialising, as used in ancient Rome.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D82FC1-3B51-43E8-8F70-2B60AB43A958}"/>
              </a:ext>
            </a:extLst>
          </p:cNvPr>
          <p:cNvSpPr txBox="1"/>
          <p:nvPr/>
        </p:nvSpPr>
        <p:spPr>
          <a:xfrm>
            <a:off x="143434" y="1100832"/>
            <a:ext cx="4455199" cy="56043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Subject Specific Vocabulary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(Ancient Egyptians)</a:t>
            </a:r>
            <a:endParaRPr kumimoji="0" lang="en-GB" sz="132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Archaeologist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- People who discover our history by looking at artefacts that have been found.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Pharaohs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The word pharaoh originally meant ‘great house’, but came to mean the person who resided in it.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Tombs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Ancient Egypt is known for its magnificent and beautiful tombs. The most well known are within the pyramids in the Valley of the Kings.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Pyramid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A geometrical term that refers to part of the burial complexes for Egyptian pharaohs. 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Hieroglyphs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The term hieroglyph refers to the fact that it is carving for sacred things, but hieroglyphs were also written on papyrus. 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Vizier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The vizier in ancient Egypt was the most powerful position after the king. A vizier was the equivalent of a modern day prime minister.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Scribe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A scribe recorded in writing the everyday life and extraordinary happenings in ancient Egypt.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Sarcophagus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Sarcophagus is a Greek word meaning flesh-eating and refers to the mummy case. 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Mummy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Remains of a body found inside the carved and brilliantly painted burial case known as a sarcophagus.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Papyrus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An Egyptian plant whose reeds are slit and placed in layers in order to form paper.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Scarab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Scarabs are amulets formed to look like the dung beetle, an animal associated by the ancient Egyptians with life, rebirth and the sun god 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37D29F-6E37-41BE-AA33-1B8E115D11EC}"/>
              </a:ext>
            </a:extLst>
          </p:cNvPr>
          <p:cNvSpPr/>
          <p:nvPr/>
        </p:nvSpPr>
        <p:spPr>
          <a:xfrm>
            <a:off x="7873902" y="1122236"/>
            <a:ext cx="4174664" cy="55829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FF0000"/>
                </a:solidFill>
                <a:latin typeface="KG Miss Kindergarten" panose="02000000000000000000" pitchFamily="2" charset="0"/>
              </a:rPr>
              <a:t>History Concepts</a:t>
            </a:r>
          </a:p>
          <a:p>
            <a:pPr algn="ctr"/>
            <a:endParaRPr lang="en-US" sz="16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sz="14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BFABA8-F2FF-4E90-AE7D-010FC3185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8606" y="1623738"/>
            <a:ext cx="3729874" cy="484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6" ma:contentTypeDescription="Create a new document." ma:contentTypeScope="" ma:versionID="51a8deccbf0c848e7a241ec5e93d1914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8a98f184d248f593c4abab5d378b11e2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Props1.xml><?xml version="1.0" encoding="utf-8"?>
<ds:datastoreItem xmlns:ds="http://schemas.openxmlformats.org/officeDocument/2006/customXml" ds:itemID="{97A8357E-FDDA-4D39-B5EE-5BCB3957FB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A7198E-5F58-4A49-BEBC-F89F768D1E94}">
  <ds:schemaRefs>
    <ds:schemaRef ds:uri="http://purl.org/dc/dcmitype/"/>
    <ds:schemaRef ds:uri="http://schemas.microsoft.com/office/infopath/2007/PartnerControls"/>
    <ds:schemaRef ds:uri="a856ac22-db31-4f20-9019-91218979550f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3eff6c1d-1e82-4127-8df7-479d207db133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682</Words>
  <Application>Microsoft Office PowerPoint</Application>
  <PresentationFormat>Widescreen</PresentationFormat>
  <Paragraphs>83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KG Miss Kindergarten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Tella Durham</cp:lastModifiedBy>
  <cp:revision>116</cp:revision>
  <cp:lastPrinted>2023-09-05T21:04:39Z</cp:lastPrinted>
  <dcterms:created xsi:type="dcterms:W3CDTF">2021-09-04T12:05:16Z</dcterms:created>
  <dcterms:modified xsi:type="dcterms:W3CDTF">2023-09-10T19:07:01Z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</Properties>
</file>