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7F31C-239F-40B7-BE47-29ED88316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8D47F4-DE6A-4325-9D92-D14E6A26C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A871D-18A1-40EB-812A-B6828038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04647-CDD4-4A72-B151-FC86FA5A3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3A1AB0-A574-4416-A6A6-97222F8F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6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9EBBA-2285-4179-A78C-EFF2790F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EBACA-2329-4F05-9DBF-FE337F32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832A6-131F-4DE8-9019-5C80A0094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5D100-5DB3-40F9-BA75-85C7BD65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9AA24-76D3-43D1-9810-0A1B360D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0B8E7-D6D1-4AE1-832B-7533597A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A7E993-B91A-4DC8-9F97-B9B04CED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68E8-CA06-41D9-B90E-50C5D96D9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51B5A-8EDB-4956-9185-D7716091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708F5-3715-4323-91FC-ED773AFFA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803AF-27EC-417D-BE68-6EEA93A3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907CF-E24B-4830-AAEE-B4901F1CE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0E6C0C-AE86-45EB-AF86-CF4CBDA16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CF96FD-53ED-49AB-B8EE-7C9EF9A4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600F6C-8FBE-4C95-AD67-5C8AD488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CA20B4-8459-4550-A051-0F72AC76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64EF-BD55-4692-AD9C-49366FF64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ABCC8-92E3-40A2-AD02-CBC427C56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752F8-98EC-401F-AAE8-6428C5879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12F19E-08D9-4D6C-8B64-16C8661DE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0618F9-B395-4C04-8FD9-A8EE4E9CA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66D4CB-7B3A-4F3B-86A8-ED31119C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A7B2FD-0A34-4084-82E1-512F4216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E1264C-F2A8-46EF-A8B7-9CC945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78908-5932-4ECE-BF6F-2E53801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BDBC18-FD65-4141-B555-95899965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B1BB0-E9FA-4169-8C12-B6A70085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A25FC6-DCE7-4EE1-A390-D20AB610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3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12666D-7909-4B3A-BC71-F8DC6B5A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0D770C-6AB9-4E79-845B-49723B2E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A3B6E4-CDD6-4A2C-A2F6-E855495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4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28C5D-E499-49A8-A15C-785D31C34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E0FA3-8025-428C-989C-A68B06CD9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F13CC6-CBB7-4209-A905-27ABAFEA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64B980-53A1-460B-8550-185F082E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ED5856-E508-45BF-9BD8-BBA20364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DACCAE-908C-42C9-8440-BAE24FF2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93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27EBC-3ED0-4C54-BA8F-FD16FCD6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8CEEFF-A8F7-42D7-9E26-338414FD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02D967-6D6F-480E-9E65-195477229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025FF5-C082-4858-A675-72F5BD2B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477B8-311B-47FA-B368-3DD43F9D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42E7C9-ED85-4B8E-B2C2-DCBC942B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25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F2669-D129-4AEB-88B9-1F960CE8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72802D-E62B-4838-AB6B-59961F58A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5433D-1B24-4792-B8DC-7DAADC6E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D2839-4154-483A-8DBB-C97BB1AA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99E90-B0A6-4209-B226-6A892E06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B6BBF3-5942-484A-B4DD-0CAF12A06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C0924-CF91-47DE-8C2C-821956C85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6BE88E-6CD0-4387-88E9-2D5A24F05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CC94A-71B4-4885-8764-E0ADCE87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B1619-ECC1-4C93-98DA-3F8F9334D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BA9E5D-C8BD-4DFA-AE2A-D8D80244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CBF861-F6FC-4265-9013-FBAEDC50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345AD-1A7A-4923-B9AE-65865FAC8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ACAFA-9719-43F1-BACF-C82CD063C76B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449E5-8FEC-4F4F-9558-39C1D6940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4DDD6-E3F2-42EB-AA4F-B28F1E671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18" Type="http://schemas.openxmlformats.org/officeDocument/2006/relationships/image" Target="../media/image15.jpe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jpeg"/><Relationship Id="rId2" Type="http://schemas.openxmlformats.org/officeDocument/2006/relationships/image" Target="../media/image2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bc.co.uk/bitesize/topics/zwmpfg8" TargetMode="External"/><Relationship Id="rId11" Type="http://schemas.openxmlformats.org/officeDocument/2006/relationships/image" Target="../media/image8.png"/><Relationship Id="rId5" Type="http://schemas.openxmlformats.org/officeDocument/2006/relationships/hyperlink" Target="https://www.bbc.co.uk/history/ancient/egyptians/" TargetMode="External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4" Type="http://schemas.openxmlformats.org/officeDocument/2006/relationships/hyperlink" Target="https://www.bbc.co.uk/bitesize/topics/zg87xnb" TargetMode="Externa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62178A16-47F6-42F7-BCE5-36AD4B7F96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143433" y="149792"/>
            <a:ext cx="11113451" cy="77188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rm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KG Miss Kindergarten" panose="02000000000000000000" pitchFamily="2" charset="0"/>
              </a:rPr>
              <a:t>DISCOVER PROJECT PLACEMAT – Have we advanced or regressed since ancient times?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143434" y="1003177"/>
            <a:ext cx="6967824" cy="37668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algn="ctr"/>
            <a:endParaRPr lang="en-GB" sz="1600" b="1" i="0" u="none" strike="noStrike" baseline="0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endParaRPr lang="en-GB" sz="16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i="0" u="none" strike="noStrike" baseline="0" dirty="0">
                <a:solidFill>
                  <a:srgbClr val="FF0000"/>
                </a:solidFill>
                <a:latin typeface="KG Miss Kindergarten" panose="02000000000000000000" pitchFamily="2" charset="0"/>
              </a:rPr>
              <a:t>Sticky Knowledge</a:t>
            </a:r>
          </a:p>
          <a:p>
            <a:pPr algn="ctr"/>
            <a:endParaRPr lang="en-GB" sz="800" b="1" i="0" u="none" strike="noStrike" baseline="0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fontAlgn="t"/>
            <a:r>
              <a:rPr lang="en-GB" sz="1300" dirty="0">
                <a:latin typeface="KG Miss Kindergarten" panose="02000000000000000000" pitchFamily="2" charset="0"/>
              </a:rPr>
              <a:t>-</a:t>
            </a:r>
            <a:r>
              <a:rPr lang="en-US" sz="1300" dirty="0">
                <a:latin typeface="KG Miss Kindergarten" panose="02000000000000000000" pitchFamily="2" charset="0"/>
              </a:rPr>
              <a:t>Cleopatra was the last pharaoh of Egypt before the Romans took over. </a:t>
            </a:r>
          </a:p>
          <a:p>
            <a:pPr fontAlgn="t"/>
            <a:r>
              <a:rPr lang="en-US" sz="1300" dirty="0">
                <a:latin typeface="KG Miss Kindergarten" panose="02000000000000000000" pitchFamily="2" charset="0"/>
              </a:rPr>
              <a:t>-Tutankhamen was known as the boy king, famous because his tomb was found in 1922.</a:t>
            </a:r>
          </a:p>
          <a:p>
            <a:pPr fontAlgn="t"/>
            <a:r>
              <a:rPr lang="en-US" sz="1300" dirty="0">
                <a:latin typeface="KG Miss Kindergarten" panose="02000000000000000000" pitchFamily="2" charset="0"/>
              </a:rPr>
              <a:t>-Egyptian men and women wore make-up.</a:t>
            </a:r>
          </a:p>
          <a:p>
            <a:pPr fontAlgn="t"/>
            <a:r>
              <a:rPr lang="en-US" sz="1300" dirty="0">
                <a:latin typeface="KG Miss Kindergarten" panose="02000000000000000000" pitchFamily="2" charset="0"/>
              </a:rPr>
              <a:t>-The Egyptians were the first </a:t>
            </a:r>
            <a:r>
              <a:rPr lang="en-US" sz="1300" dirty="0" err="1">
                <a:latin typeface="KG Miss Kindergarten" panose="02000000000000000000" pitchFamily="2" charset="0"/>
              </a:rPr>
              <a:t>civilisation</a:t>
            </a:r>
            <a:r>
              <a:rPr lang="en-US" sz="1300" dirty="0">
                <a:latin typeface="KG Miss Kindergarten" panose="02000000000000000000" pitchFamily="2" charset="0"/>
              </a:rPr>
              <a:t> to invent writing.</a:t>
            </a:r>
          </a:p>
          <a:p>
            <a:pPr fontAlgn="t"/>
            <a:endParaRPr lang="en-GB" sz="10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300" dirty="0">
                <a:latin typeface="KG Miss Kindergarten" panose="02000000000000000000" pitchFamily="2" charset="0"/>
              </a:rPr>
              <a:t>-</a:t>
            </a:r>
            <a:r>
              <a:rPr lang="en-US" sz="1300" dirty="0">
                <a:latin typeface="KG Miss Kindergarten" panose="02000000000000000000" pitchFamily="2" charset="0"/>
              </a:rPr>
              <a:t>A legend tells that Rome was created by two brothers, Romulus and Remus who were abandoned after they were born.​</a:t>
            </a:r>
            <a:endParaRPr lang="en-GB" sz="13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300" dirty="0">
                <a:latin typeface="KG Miss Kindergarten" panose="02000000000000000000" pitchFamily="2" charset="0"/>
              </a:rPr>
              <a:t>-</a:t>
            </a:r>
            <a:r>
              <a:rPr lang="en-US" sz="1300" dirty="0">
                <a:latin typeface="KG Miss Kindergarten" panose="02000000000000000000" pitchFamily="2" charset="0"/>
              </a:rPr>
              <a:t>Julius Caesar was probably the best known Roman leader. He extended the empire by invading other lands.​</a:t>
            </a:r>
            <a:endParaRPr lang="en-GB" sz="13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300" dirty="0">
                <a:latin typeface="KG Miss Kindergarten" panose="02000000000000000000" pitchFamily="2" charset="0"/>
              </a:rPr>
              <a:t>-</a:t>
            </a:r>
            <a:r>
              <a:rPr lang="en-US" sz="1300" dirty="0">
                <a:latin typeface="KG Miss Kindergarten" panose="02000000000000000000" pitchFamily="2" charset="0"/>
              </a:rPr>
              <a:t>Romans used to eat food like dormice dipped in honey.​</a:t>
            </a:r>
            <a:endParaRPr lang="en-GB" sz="13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300" dirty="0">
                <a:latin typeface="KG Miss Kindergarten" panose="02000000000000000000" pitchFamily="2" charset="0"/>
              </a:rPr>
              <a:t>-</a:t>
            </a:r>
            <a:r>
              <a:rPr lang="en-US" sz="1300" dirty="0">
                <a:latin typeface="KG Miss Kindergarten" panose="02000000000000000000" pitchFamily="2" charset="0"/>
              </a:rPr>
              <a:t>Romans occasionally used a spoon, but they would never use a knife and fork. Rich Romans liked to eat exotic food, such as stork, roast parrot and even flamingo!​</a:t>
            </a:r>
            <a:endParaRPr lang="en-GB" sz="13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300" dirty="0">
                <a:latin typeface="KG Miss Kindergarten" panose="02000000000000000000" pitchFamily="2" charset="0"/>
              </a:rPr>
              <a:t>-</a:t>
            </a:r>
            <a:r>
              <a:rPr lang="en-US" sz="1300" dirty="0">
                <a:latin typeface="KG Miss Kindergarten" panose="02000000000000000000" pitchFamily="2" charset="0"/>
              </a:rPr>
              <a:t>Boudicca was a queen of the British Celtic Iceni Tribe who led an uprising against the occupying forces of the Roman Empire.​</a:t>
            </a:r>
          </a:p>
          <a:p>
            <a:pPr fontAlgn="t"/>
            <a:endParaRPr lang="en-US" sz="1300" dirty="0">
              <a:latin typeface="KG Miss Kindergarten" panose="02000000000000000000" pitchFamily="2" charset="0"/>
            </a:endParaRP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78F640-969A-4652-815E-CF82A836870C}"/>
              </a:ext>
            </a:extLst>
          </p:cNvPr>
          <p:cNvSpPr txBox="1"/>
          <p:nvPr/>
        </p:nvSpPr>
        <p:spPr>
          <a:xfrm>
            <a:off x="7176286" y="1083076"/>
            <a:ext cx="2214885" cy="218633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400" b="1" i="0" u="none" strike="noStrike" baseline="0" dirty="0">
                <a:solidFill>
                  <a:srgbClr val="FF0000"/>
                </a:solidFill>
                <a:latin typeface="KG Miss Kindergarten" panose="02000000000000000000" pitchFamily="2" charset="0"/>
              </a:rPr>
              <a:t>Important Ideas</a:t>
            </a:r>
            <a:endParaRPr lang="en-GB" sz="1400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Slavery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Wealth</a:t>
            </a:r>
            <a:endParaRPr lang="en-GB" sz="14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E72B42-4D38-4D20-B0CF-A614BE5E4714}"/>
              </a:ext>
            </a:extLst>
          </p:cNvPr>
          <p:cNvSpPr txBox="1"/>
          <p:nvPr/>
        </p:nvSpPr>
        <p:spPr>
          <a:xfrm>
            <a:off x="7176286" y="3359436"/>
            <a:ext cx="4914113" cy="138420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i="0" u="none" strike="noStrike" baseline="0" dirty="0">
                <a:solidFill>
                  <a:srgbClr val="FF0000"/>
                </a:solidFill>
                <a:latin typeface="KG Miss Kindergarten" panose="02000000000000000000" pitchFamily="2" charset="0"/>
              </a:rPr>
              <a:t>Crucial Connections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latin typeface="KG Miss Kindergarten" panose="020000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https://www.bbc.co.uk/bitesize/topics/zg87xnb</a:t>
            </a:r>
            <a:endParaRPr lang="en-GB" sz="1200" b="1" dirty="0">
              <a:latin typeface="KG Miss Kindergarten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latin typeface="KG Miss Kindergarten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https://www.bbc.co.uk/history/ancient/egyptians/</a:t>
            </a:r>
            <a:endParaRPr lang="en-GB" sz="1200" b="1" dirty="0">
              <a:latin typeface="KG Miss Kindergarten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latin typeface="KG Miss Kindergarten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https://www.bbc.co.uk/bitesize/topics/zwmpfg8</a:t>
            </a:r>
            <a:endParaRPr lang="en-GB" sz="1200" b="1" dirty="0">
              <a:latin typeface="KG Miss Kindergarten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latin typeface="KG Miss Kindergarten" panose="02000000000000000000" pitchFamily="2" charset="0"/>
              </a:rPr>
              <a:t>https://www.bbc.co.uk/history/ancient/romans/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6EE953-4055-4FEA-9043-CD383C096F48}"/>
              </a:ext>
            </a:extLst>
          </p:cNvPr>
          <p:cNvSpPr txBox="1"/>
          <p:nvPr/>
        </p:nvSpPr>
        <p:spPr>
          <a:xfrm>
            <a:off x="143434" y="4832948"/>
            <a:ext cx="11946966" cy="4828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00" b="1" i="0" u="none" strike="noStrike" baseline="0" dirty="0">
                <a:solidFill>
                  <a:srgbClr val="FF0000"/>
                </a:solidFill>
                <a:latin typeface="KG Miss Kindergarten" panose="02000000000000000000" pitchFamily="2" charset="0"/>
              </a:rPr>
              <a:t>Reading Recommendations</a:t>
            </a:r>
            <a:endParaRPr lang="en-GB" sz="2000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491167" y="1277388"/>
            <a:ext cx="2537480" cy="20005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rgbClr val="FF0000"/>
                </a:solidFill>
                <a:latin typeface="KG Miss Kindergarten" panose="02000000000000000000" pitchFamily="2" charset="0"/>
              </a:rPr>
              <a:t>Key Texts</a:t>
            </a: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</p:txBody>
      </p:sp>
      <p:pic>
        <p:nvPicPr>
          <p:cNvPr id="19" name="Picture 4">
            <a:extLst>
              <a:ext uri="{FF2B5EF4-FFF2-40B4-BE49-F238E27FC236}">
                <a16:creationId xmlns:a16="http://schemas.microsoft.com/office/drawing/2014/main" id="{E2888304-BDD5-44C6-9413-933C61F76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9895" y="1700141"/>
            <a:ext cx="1365228" cy="1509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Picture 1 of 1">
            <a:extLst>
              <a:ext uri="{FF2B5EF4-FFF2-40B4-BE49-F238E27FC236}">
                <a16:creationId xmlns:a16="http://schemas.microsoft.com/office/drawing/2014/main" id="{68711DFE-624C-4BD5-A734-9E580A4FC6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5123" y="1683794"/>
            <a:ext cx="995492" cy="150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>
            <a:extLst>
              <a:ext uri="{FF2B5EF4-FFF2-40B4-BE49-F238E27FC236}">
                <a16:creationId xmlns:a16="http://schemas.microsoft.com/office/drawing/2014/main" id="{638ACC3E-5215-4F9D-BA04-E4FDA9FFA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946" y="5416707"/>
            <a:ext cx="1058398" cy="137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8">
            <a:extLst>
              <a:ext uri="{FF2B5EF4-FFF2-40B4-BE49-F238E27FC236}">
                <a16:creationId xmlns:a16="http://schemas.microsoft.com/office/drawing/2014/main" id="{FBE7D2FD-BB1C-4B23-9A01-52276E747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1807" y="5424273"/>
            <a:ext cx="942988" cy="1433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2">
            <a:extLst>
              <a:ext uri="{FF2B5EF4-FFF2-40B4-BE49-F238E27FC236}">
                <a16:creationId xmlns:a16="http://schemas.microsoft.com/office/drawing/2014/main" id="{C01737BF-CBD0-4836-94A4-FEB0FFE4A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8308" y="5405130"/>
            <a:ext cx="1049521" cy="1342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0">
            <a:extLst>
              <a:ext uri="{FF2B5EF4-FFF2-40B4-BE49-F238E27FC236}">
                <a16:creationId xmlns:a16="http://schemas.microsoft.com/office/drawing/2014/main" id="{0207AE63-0092-47EF-BC1F-CEAE48F81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4670" y="5422703"/>
            <a:ext cx="942988" cy="136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">
            <a:extLst>
              <a:ext uri="{FF2B5EF4-FFF2-40B4-BE49-F238E27FC236}">
                <a16:creationId xmlns:a16="http://schemas.microsoft.com/office/drawing/2014/main" id="{7709A374-3E39-4C46-A59B-C27BCF915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06332" y="5422400"/>
            <a:ext cx="889275" cy="1342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5">
            <a:extLst>
              <a:ext uri="{FF2B5EF4-FFF2-40B4-BE49-F238E27FC236}">
                <a16:creationId xmlns:a16="http://schemas.microsoft.com/office/drawing/2014/main" id="{47DE5CD3-E8A4-465A-B85D-9E7C7E41F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09939" y="5416707"/>
            <a:ext cx="1011252" cy="1374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6">
            <a:extLst>
              <a:ext uri="{FF2B5EF4-FFF2-40B4-BE49-F238E27FC236}">
                <a16:creationId xmlns:a16="http://schemas.microsoft.com/office/drawing/2014/main" id="{2AEA42DB-327F-416E-AE89-5244F157F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7372" y="5428466"/>
            <a:ext cx="891154" cy="1403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">
            <a:extLst>
              <a:ext uri="{FF2B5EF4-FFF2-40B4-BE49-F238E27FC236}">
                <a16:creationId xmlns:a16="http://schemas.microsoft.com/office/drawing/2014/main" id="{BBD8B550-7ABB-438C-A780-550C89178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7409" y="5404109"/>
            <a:ext cx="109855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s://tse2.mm.bing.net/th?id=OIP.LMBJu_cYvVWHGNZhlNqwvQHaJD&amp;pid=Api&amp;P=0">
            <a:extLst>
              <a:ext uri="{FF2B5EF4-FFF2-40B4-BE49-F238E27FC236}">
                <a16:creationId xmlns:a16="http://schemas.microsoft.com/office/drawing/2014/main" id="{13F1F892-F553-4449-BD6C-087F21DE4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697" y="5416707"/>
            <a:ext cx="1089405" cy="133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tse4.mm.bing.net/th?id=OIP.llA8wup0ZZCphoFzzhoAggHaJm&amp;pid=Api&amp;P=0">
            <a:extLst>
              <a:ext uri="{FF2B5EF4-FFF2-40B4-BE49-F238E27FC236}">
                <a16:creationId xmlns:a16="http://schemas.microsoft.com/office/drawing/2014/main" id="{DA7D549B-65F2-4693-8DA8-F09AE3972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831" y="5400638"/>
            <a:ext cx="1062148" cy="137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AutoShape 8" descr="https://sp.yimg.com/ib/th?id=OPE.XGDv2dkX0VpE9w300C300&amp;pid=21.1">
            <a:extLst>
              <a:ext uri="{FF2B5EF4-FFF2-40B4-BE49-F238E27FC236}">
                <a16:creationId xmlns:a16="http://schemas.microsoft.com/office/drawing/2014/main" id="{87312F16-C091-4040-8CF2-3539FD6957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F2F765B-471D-4B18-B38A-22F494C85FC0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171497" y="5416707"/>
            <a:ext cx="870557" cy="1338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16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8EA262F-C5B8-4622-A3C9-48C201208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6684" y="20366"/>
            <a:ext cx="761844" cy="78521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6551718" y="1100832"/>
            <a:ext cx="5496848" cy="11896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</a:rPr>
              <a:t>Possibilities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400" dirty="0">
                <a:latin typeface="KG Miss Kindergarten" panose="02000000000000000000" pitchFamily="2" charset="0"/>
              </a:rPr>
              <a:t>Historian, Archeologist, Museum Curator, Teacher, Librarian, Carpenter, Stone Mason, Politician, Journalist, Attorney 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G Miss Kindergarten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127653-BA62-4DC9-AB7F-2E90FAD2342E}"/>
              </a:ext>
            </a:extLst>
          </p:cNvPr>
          <p:cNvSpPr txBox="1"/>
          <p:nvPr/>
        </p:nvSpPr>
        <p:spPr>
          <a:xfrm>
            <a:off x="6551720" y="2469594"/>
            <a:ext cx="5496845" cy="420310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US" sz="1600" b="1" dirty="0">
                <a:solidFill>
                  <a:srgbClr val="FF0000"/>
                </a:solidFill>
                <a:latin typeface="KG Miss Kindergarten" panose="02000000000000000000" pitchFamily="2" charset="0"/>
              </a:rPr>
              <a:t>Subject Specific Vocabulary (Romans)</a:t>
            </a:r>
          </a:p>
          <a:p>
            <a:pPr algn="ctr"/>
            <a:endParaRPr lang="en-US" sz="1000" b="1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fontAlgn="t"/>
            <a:r>
              <a:rPr lang="en-GB" sz="1350" b="1" dirty="0">
                <a:latin typeface="KG Miss Kindergarten" panose="02000000000000000000" pitchFamily="2" charset="0"/>
              </a:rPr>
              <a:t>Centurion</a:t>
            </a:r>
            <a:r>
              <a:rPr lang="en-GB" sz="1350" dirty="0">
                <a:latin typeface="KG Miss Kindergarten" panose="02000000000000000000" pitchFamily="2" charset="0"/>
              </a:rPr>
              <a:t> - A commander of a group of 100 Roman soldiers.</a:t>
            </a:r>
          </a:p>
          <a:p>
            <a:pPr fontAlgn="t"/>
            <a:r>
              <a:rPr lang="en-GB" sz="1350" b="1" dirty="0">
                <a:latin typeface="KG Miss Kindergarten" panose="02000000000000000000" pitchFamily="2" charset="0"/>
              </a:rPr>
              <a:t>Emperor</a:t>
            </a:r>
            <a:r>
              <a:rPr lang="en-GB" sz="1350" dirty="0">
                <a:latin typeface="KG Miss Kindergarten" panose="02000000000000000000" pitchFamily="2" charset="0"/>
              </a:rPr>
              <a:t> - The Roman leader of the Roman Empire during the imperial period.</a:t>
            </a:r>
          </a:p>
          <a:p>
            <a:pPr fontAlgn="t"/>
            <a:r>
              <a:rPr lang="en-GB" sz="1350" b="1" dirty="0">
                <a:latin typeface="KG Miss Kindergarten" panose="02000000000000000000" pitchFamily="2" charset="0"/>
              </a:rPr>
              <a:t>Aqueduct</a:t>
            </a:r>
            <a:r>
              <a:rPr lang="en-GB" sz="1350" dirty="0">
                <a:latin typeface="KG Miss Kindergarten" panose="02000000000000000000" pitchFamily="2" charset="0"/>
              </a:rPr>
              <a:t> - A large system, like a bridge, for carrying water from one place to another is called an aqueduct.</a:t>
            </a:r>
          </a:p>
          <a:p>
            <a:pPr fontAlgn="t"/>
            <a:r>
              <a:rPr lang="en-GB" sz="1350" b="1" dirty="0">
                <a:latin typeface="KG Miss Kindergarten" panose="02000000000000000000" pitchFamily="2" charset="0"/>
              </a:rPr>
              <a:t>Gladiator</a:t>
            </a:r>
            <a:r>
              <a:rPr lang="en-GB" sz="1350" dirty="0">
                <a:latin typeface="KG Miss Kindergarten" panose="02000000000000000000" pitchFamily="2" charset="0"/>
              </a:rPr>
              <a:t> - A gladiator was an armed fighter who entertained audiences in the Roman Republic.</a:t>
            </a:r>
          </a:p>
          <a:p>
            <a:pPr fontAlgn="t"/>
            <a:r>
              <a:rPr lang="en-GB" sz="1350" b="1" dirty="0" err="1">
                <a:latin typeface="KG Miss Kindergarten" panose="02000000000000000000" pitchFamily="2" charset="0"/>
              </a:rPr>
              <a:t>Londinium</a:t>
            </a:r>
            <a:r>
              <a:rPr lang="en-GB" sz="1350" dirty="0">
                <a:latin typeface="KG Miss Kindergarten" panose="02000000000000000000" pitchFamily="2" charset="0"/>
              </a:rPr>
              <a:t> - This was the Roman name for London.</a:t>
            </a:r>
          </a:p>
          <a:p>
            <a:pPr fontAlgn="t"/>
            <a:r>
              <a:rPr lang="en-GB" sz="1350" b="1" dirty="0">
                <a:latin typeface="KG Miss Kindergarten" panose="02000000000000000000" pitchFamily="2" charset="0"/>
              </a:rPr>
              <a:t>Conquer</a:t>
            </a:r>
            <a:r>
              <a:rPr lang="en-GB" sz="1350" dirty="0">
                <a:latin typeface="KG Miss Kindergarten" panose="02000000000000000000" pitchFamily="2" charset="0"/>
              </a:rPr>
              <a:t> - To overcome and take control of people or land using military force.</a:t>
            </a:r>
          </a:p>
          <a:p>
            <a:pPr fontAlgn="t"/>
            <a:r>
              <a:rPr lang="en-GB" sz="1350" b="1" dirty="0">
                <a:latin typeface="KG Miss Kindergarten" panose="02000000000000000000" pitchFamily="2" charset="0"/>
              </a:rPr>
              <a:t>Invade </a:t>
            </a:r>
            <a:r>
              <a:rPr lang="en-GB" sz="1350" dirty="0">
                <a:latin typeface="KG Miss Kindergarten" panose="02000000000000000000" pitchFamily="2" charset="0"/>
              </a:rPr>
              <a:t>- Enter a place or land with the intention of occupying it.</a:t>
            </a:r>
          </a:p>
          <a:p>
            <a:pPr fontAlgn="t"/>
            <a:r>
              <a:rPr lang="en-GB" sz="1350" b="1" dirty="0">
                <a:latin typeface="KG Miss Kindergarten" panose="02000000000000000000" pitchFamily="2" charset="0"/>
              </a:rPr>
              <a:t>Romanisation</a:t>
            </a:r>
            <a:r>
              <a:rPr lang="en-GB" sz="1350" dirty="0">
                <a:latin typeface="KG Miss Kindergarten" panose="02000000000000000000" pitchFamily="2" charset="0"/>
              </a:rPr>
              <a:t> - When the countries that the Romans conquered became very much like Rome.</a:t>
            </a:r>
          </a:p>
          <a:p>
            <a:pPr fontAlgn="t"/>
            <a:r>
              <a:rPr lang="en-GB" sz="1350" b="1" dirty="0">
                <a:latin typeface="KG Miss Kindergarten" panose="02000000000000000000" pitchFamily="2" charset="0"/>
              </a:rPr>
              <a:t>Senate</a:t>
            </a:r>
            <a:r>
              <a:rPr lang="en-GB" sz="1350" dirty="0">
                <a:latin typeface="KG Miss Kindergarten" panose="02000000000000000000" pitchFamily="2" charset="0"/>
              </a:rPr>
              <a:t> - Similar to the Roman version of our parliament. </a:t>
            </a:r>
          </a:p>
          <a:p>
            <a:pPr fontAlgn="t"/>
            <a:r>
              <a:rPr lang="en-GB" sz="1350" b="1" dirty="0">
                <a:latin typeface="KG Miss Kindergarten" panose="02000000000000000000" pitchFamily="2" charset="0"/>
              </a:rPr>
              <a:t>Roman baths </a:t>
            </a:r>
            <a:r>
              <a:rPr lang="en-GB" sz="1350" dirty="0">
                <a:latin typeface="KG Miss Kindergarten" panose="02000000000000000000" pitchFamily="2" charset="0"/>
              </a:rPr>
              <a:t>- A number of rooms designed for bathing, relaxing, and socialising, as used in ancient Rome.</a:t>
            </a:r>
          </a:p>
          <a:p>
            <a:pPr fontAlgn="t"/>
            <a:endParaRPr lang="en-GB" sz="1300" dirty="0">
              <a:latin typeface="KG Miss Kindergarten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D82FC1-3B51-43E8-8F70-2B60AB43A958}"/>
              </a:ext>
            </a:extLst>
          </p:cNvPr>
          <p:cNvSpPr txBox="1"/>
          <p:nvPr/>
        </p:nvSpPr>
        <p:spPr>
          <a:xfrm>
            <a:off x="143433" y="1100832"/>
            <a:ext cx="6264850" cy="56043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Subject Specific Vocabulary (Ancient Egyptians)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2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fontAlgn="t"/>
            <a:r>
              <a:rPr lang="en-GB" sz="1320" b="1" dirty="0">
                <a:latin typeface="KG Miss Kindergarten" panose="02000000000000000000" pitchFamily="2" charset="0"/>
              </a:rPr>
              <a:t>Archaeologist</a:t>
            </a:r>
            <a:r>
              <a:rPr lang="en-GB" sz="1320" dirty="0">
                <a:latin typeface="KG Miss Kindergarten" panose="02000000000000000000" pitchFamily="2" charset="0"/>
              </a:rPr>
              <a:t> - People who discover our history by looking at artefacts that have been found.</a:t>
            </a:r>
          </a:p>
          <a:p>
            <a:pPr fontAlgn="t"/>
            <a:r>
              <a:rPr lang="en-GB" sz="1320" b="1" dirty="0">
                <a:latin typeface="KG Miss Kindergarten" panose="02000000000000000000" pitchFamily="2" charset="0"/>
              </a:rPr>
              <a:t>Pharaohs - </a:t>
            </a:r>
            <a:r>
              <a:rPr lang="en-GB" sz="1320" dirty="0">
                <a:latin typeface="KG Miss Kindergarten" panose="02000000000000000000" pitchFamily="2" charset="0"/>
              </a:rPr>
              <a:t>The word pharaoh originally meant ‘great house’, but came to mean the person who resided in it.</a:t>
            </a:r>
          </a:p>
          <a:p>
            <a:pPr fontAlgn="t"/>
            <a:r>
              <a:rPr lang="en-GB" sz="1320" b="1" dirty="0">
                <a:latin typeface="KG Miss Kindergarten" panose="02000000000000000000" pitchFamily="2" charset="0"/>
              </a:rPr>
              <a:t>Tombs - </a:t>
            </a:r>
            <a:r>
              <a:rPr lang="en-GB" sz="1320" dirty="0">
                <a:latin typeface="KG Miss Kindergarten" panose="02000000000000000000" pitchFamily="2" charset="0"/>
              </a:rPr>
              <a:t>Ancient Egypt is known for its magnificent and beautiful tombs. The most well known are within the pyramids in the Valley of the Kings.</a:t>
            </a:r>
          </a:p>
          <a:p>
            <a:pPr fontAlgn="t"/>
            <a:r>
              <a:rPr lang="en-GB" sz="1320" b="1" dirty="0">
                <a:latin typeface="KG Miss Kindergarten" panose="02000000000000000000" pitchFamily="2" charset="0"/>
              </a:rPr>
              <a:t>Pyramid - </a:t>
            </a:r>
            <a:r>
              <a:rPr lang="en-GB" sz="1320" dirty="0">
                <a:latin typeface="KG Miss Kindergarten" panose="02000000000000000000" pitchFamily="2" charset="0"/>
              </a:rPr>
              <a:t>A geometrical term that refers to part of the burial complexes for Egyptian pharaohs. </a:t>
            </a:r>
          </a:p>
          <a:p>
            <a:pPr fontAlgn="t"/>
            <a:r>
              <a:rPr lang="en-GB" sz="1320" b="1" dirty="0">
                <a:latin typeface="KG Miss Kindergarten" panose="02000000000000000000" pitchFamily="2" charset="0"/>
              </a:rPr>
              <a:t>Hieroglyphs - </a:t>
            </a:r>
            <a:r>
              <a:rPr lang="en-GB" sz="1320" dirty="0">
                <a:latin typeface="KG Miss Kindergarten" panose="02000000000000000000" pitchFamily="2" charset="0"/>
              </a:rPr>
              <a:t>The term hieroglyph refers to the fact that it is carving for sacred things, but hieroglyphs were also written on papyrus. </a:t>
            </a:r>
          </a:p>
          <a:p>
            <a:pPr fontAlgn="t"/>
            <a:r>
              <a:rPr lang="en-GB" sz="1320" b="1" dirty="0">
                <a:latin typeface="KG Miss Kindergarten" panose="02000000000000000000" pitchFamily="2" charset="0"/>
              </a:rPr>
              <a:t>Vizier - </a:t>
            </a:r>
            <a:r>
              <a:rPr lang="en-GB" sz="1320" dirty="0">
                <a:latin typeface="KG Miss Kindergarten" panose="02000000000000000000" pitchFamily="2" charset="0"/>
              </a:rPr>
              <a:t>The vizier in ancient Egypt was the most powerful position after the king. A vizier was the equivalent of a modern day prime minister.</a:t>
            </a:r>
          </a:p>
          <a:p>
            <a:r>
              <a:rPr lang="en-GB" sz="1320" b="1" dirty="0">
                <a:latin typeface="KG Miss Kindergarten" panose="02000000000000000000" pitchFamily="2" charset="0"/>
              </a:rPr>
              <a:t>Scribe - </a:t>
            </a:r>
            <a:r>
              <a:rPr lang="en-GB" sz="1320" dirty="0">
                <a:latin typeface="KG Miss Kindergarten" panose="02000000000000000000" pitchFamily="2" charset="0"/>
              </a:rPr>
              <a:t>A scribe recorded in writing the everyday life and extraordinary happenings in ancient Egypt.</a:t>
            </a:r>
          </a:p>
          <a:p>
            <a:r>
              <a:rPr lang="en-GB" sz="1320" b="1" dirty="0">
                <a:latin typeface="KG Miss Kindergarten" panose="02000000000000000000" pitchFamily="2" charset="0"/>
              </a:rPr>
              <a:t>Sarcophagus - </a:t>
            </a:r>
            <a:r>
              <a:rPr lang="en-GB" sz="1320" dirty="0">
                <a:latin typeface="KG Miss Kindergarten" panose="02000000000000000000" pitchFamily="2" charset="0"/>
              </a:rPr>
              <a:t>Sarcophagus is a Greek word meaning flesh-eating and refers to the mummy case. </a:t>
            </a:r>
          </a:p>
          <a:p>
            <a:pPr fontAlgn="t"/>
            <a:r>
              <a:rPr lang="en-GB" sz="1320" b="1" dirty="0">
                <a:latin typeface="KG Miss Kindergarten" panose="02000000000000000000" pitchFamily="2" charset="0"/>
              </a:rPr>
              <a:t>Mummy - </a:t>
            </a:r>
            <a:r>
              <a:rPr lang="en-GB" sz="1320" dirty="0">
                <a:latin typeface="KG Miss Kindergarten" panose="02000000000000000000" pitchFamily="2" charset="0"/>
              </a:rPr>
              <a:t>Remains of a body found inside the carved and brilliantly painted burial case known as a sarcophagus.</a:t>
            </a:r>
          </a:p>
          <a:p>
            <a:pPr fontAlgn="t"/>
            <a:r>
              <a:rPr lang="en-GB" sz="1320" b="1" dirty="0">
                <a:latin typeface="KG Miss Kindergarten" panose="02000000000000000000" pitchFamily="2" charset="0"/>
              </a:rPr>
              <a:t>Papyrus - </a:t>
            </a:r>
            <a:r>
              <a:rPr lang="en-GB" sz="1320" dirty="0">
                <a:latin typeface="KG Miss Kindergarten" panose="02000000000000000000" pitchFamily="2" charset="0"/>
              </a:rPr>
              <a:t>An Egyptian plant whose reeds are slit and placed in layers in order to form paper.</a:t>
            </a:r>
          </a:p>
          <a:p>
            <a:pPr fontAlgn="t"/>
            <a:r>
              <a:rPr lang="en-GB" sz="1320" b="1" dirty="0">
                <a:latin typeface="KG Miss Kindergarten" panose="02000000000000000000" pitchFamily="2" charset="0"/>
              </a:rPr>
              <a:t>Scarab - </a:t>
            </a:r>
            <a:r>
              <a:rPr lang="en-GB" sz="1320" dirty="0">
                <a:latin typeface="KG Miss Kindergarten" panose="02000000000000000000" pitchFamily="2" charset="0"/>
              </a:rPr>
              <a:t>Scarabs are amulets formed to look like the dung beetle, an animal associated by the ancient Egyptians with life, rebirth and the sun god Re.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srgbClr val="FFC000">
                  <a:lumMod val="75000"/>
                </a:srgbClr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05E343-FBB3-4D4A-9774-79845FDBCAE3}"/>
              </a:ext>
            </a:extLst>
          </p:cNvPr>
          <p:cNvSpPr txBox="1"/>
          <p:nvPr/>
        </p:nvSpPr>
        <p:spPr>
          <a:xfrm>
            <a:off x="143433" y="149792"/>
            <a:ext cx="11166717" cy="77188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rm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KG Miss Kindergarten" panose="02000000000000000000" pitchFamily="2" charset="0"/>
              </a:rPr>
              <a:t>DISCOVER PROJECT PLACEMAT – Have we advanced or regressed since ancient times? </a:t>
            </a:r>
          </a:p>
        </p:txBody>
      </p:sp>
    </p:spTree>
    <p:extLst>
      <p:ext uri="{BB962C8B-B14F-4D97-AF65-F5344CB8AC3E}">
        <p14:creationId xmlns:p14="http://schemas.microsoft.com/office/powerpoint/2010/main" val="1733163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6" ma:contentTypeDescription="Create a new document." ma:contentTypeScope="" ma:versionID="51a8deccbf0c848e7a241ec5e93d1914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8a98f184d248f593c4abab5d378b11e2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ff6c1d-1e82-4127-8df7-479d207db133">
      <Terms xmlns="http://schemas.microsoft.com/office/infopath/2007/PartnerControls"/>
    </lcf76f155ced4ddcb4097134ff3c332f>
    <TaxCatchAll xmlns="a856ac22-db31-4f20-9019-91218979550f" xsi:nil="true"/>
  </documentManagement>
</p:properties>
</file>

<file path=customXml/itemProps1.xml><?xml version="1.0" encoding="utf-8"?>
<ds:datastoreItem xmlns:ds="http://schemas.openxmlformats.org/officeDocument/2006/customXml" ds:itemID="{5C766757-01EA-43D9-8D9B-6DC57B0537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A8357E-FDDA-4D39-B5EE-5BCB3957FB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DA7198E-5F58-4A49-BEBC-F89F768D1E94}">
  <ds:schemaRefs>
    <ds:schemaRef ds:uri="http://purl.org/dc/elements/1.1/"/>
    <ds:schemaRef ds:uri="http://schemas.openxmlformats.org/package/2006/metadata/core-properties"/>
    <ds:schemaRef ds:uri="http://www.w3.org/XML/1998/namespace"/>
    <ds:schemaRef ds:uri="3eff6c1d-1e82-4127-8df7-479d207db133"/>
    <ds:schemaRef ds:uri="http://purl.org/dc/terms/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a856ac22-db31-4f20-9019-91218979550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707</Words>
  <Application>Microsoft Office PowerPoint</Application>
  <PresentationFormat>Widescreen</PresentationFormat>
  <Paragraphs>59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KG Miss Kindergarten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Summers</dc:creator>
  <cp:lastModifiedBy>Tella Durham</cp:lastModifiedBy>
  <cp:revision>39</cp:revision>
  <dcterms:created xsi:type="dcterms:W3CDTF">2021-09-04T12:05:16Z</dcterms:created>
  <dcterms:modified xsi:type="dcterms:W3CDTF">2022-10-24T21:05:09Z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</Properties>
</file>