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F7F31C-239F-40B7-BE47-29ED88316B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98D47F4-DE6A-4325-9D92-D14E6A26C5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E2A871D-18A1-40EB-812A-B6828038B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D704647-CDD4-4A72-B151-FC86FA5A3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53A1AB0-A574-4416-A6A6-97222F8F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761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029EBBA-2285-4179-A78C-EFF2790F5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C7EBACA-2329-4F05-9DBF-FE337F32A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C3832A6-131F-4DE8-9019-5C80A0094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4A5D100-5DB3-40F9-BA75-85C7BD656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A9AA24-76D3-43D1-9810-0A1B360D9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01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390B8E7-D6D1-4AE1-832B-7533597A7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0A7E993-B91A-4DC8-9F97-B9B04CEDC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84668E8-CA06-41D9-B90E-50C5D96D9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8C51B5A-8EDB-4956-9185-D7716091B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02708F5-3715-4323-91FC-ED773AFFA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784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FA803AF-27EC-417D-BE68-6EEA93A33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44907CF-E24B-4830-AAEE-B4901F1CEF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40E6C0C-AE86-45EB-AF86-CF4CBDA166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DCF96FD-53ED-49AB-B8EE-7C9EF9A40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7600F6C-8FBE-4C95-AD67-5C8AD4882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2CA20B4-8459-4550-A051-0F72AC768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758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7964EF-BD55-4692-AD9C-49366FF64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B7ABCC8-92E3-40A2-AD02-CBC427C562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07752F8-98EC-401F-AAE8-6428C5879E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312F19E-08D9-4D6C-8B64-16C8661DE7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480618F9-B395-4C04-8FD9-A8EE4E9CAC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766D4CB-7B3A-4F3B-86A8-ED31119C5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3A7B2FD-0A34-4084-82E1-512F4216B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BE1264C-F2A8-46EF-A8B7-9CC945C3F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095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C978908-5932-4ECE-BF6F-2E53801AC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EBDBC18-FD65-4141-B555-958999657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29EB1BB0-E9FA-4169-8C12-B6A700856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EA25FC6-DCE7-4EE1-A390-D20AB610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139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C512666D-7909-4B3A-BC71-F8DC6B5A9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5B0D770C-6AB9-4E79-845B-49723B2EF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2A3B6E4-CDD6-4A2C-A2F6-E8554956A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144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D828C5D-E499-49A8-A15C-785D31C34D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A5E0FA3-8025-428C-989C-A68B06CD9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FF13CC6-CBB7-4209-A905-27ABAFEAB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764B980-53A1-460B-8550-185F082E1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AED5856-E508-45BF-9BD8-BBA20364C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CDACCAE-908C-42C9-8440-BAE24FF28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693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927EBC-3ED0-4C54-BA8F-FD16FCD65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18CEEFF-A8F7-42D7-9E26-338414FD42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802D967-6D6F-480E-9E65-195477229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8025FF5-C082-4858-A675-72F5BD2B5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06477B8-311B-47FA-B368-3DD43F9D1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D42E7C9-ED85-4B8E-B2C2-DCBC942BF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255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DF2669-D129-4AEB-88B9-1F960CE8F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5D72802D-E62B-4838-AB6B-59961F58A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CE5433D-1B24-4792-B8DC-7DAADC6EA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2BD2839-4154-483A-8DBB-C97BB1AAD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1199E90-B0A6-4209-B226-6A892E068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938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B2B6BBF3-5942-484A-B4DD-0CAF12A06B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BBC0924-CF91-47DE-8C2C-821956C853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C6BE88E-6CD0-4387-88E9-2D5A24F05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ACAFA-9719-43F1-BACF-C82CD063C76B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ACCC94A-71B4-4885-8764-E0ADCE878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04B1619-ECC1-4C93-98DA-3F8F9334D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768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1BA9E5D-C8BD-4DFA-AE2A-D8D80244F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9CBF861-F6FC-4265-9013-FBAEDC5037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22345AD-1A7A-4923-B9AE-65865FAC8E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ACAFA-9719-43F1-BACF-C82CD063C76B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57449E5-8FEC-4F4F-9558-39C1D6940B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404DDD6-E3F2-42EB-AA4F-B28F1E6719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1363D-94E9-4AA0-A06D-FFC92D078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483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VdK4XhDQ-a0" TargetMode="External"/><Relationship Id="rId3" Type="http://schemas.openxmlformats.org/officeDocument/2006/relationships/hyperlink" Target="https://www.youtube.com/watch?v=6XyRIpP1Qkw" TargetMode="External"/><Relationship Id="rId7" Type="http://schemas.openxmlformats.org/officeDocument/2006/relationships/hyperlink" Target="https://www.youtube.com/watch?v=TjmGTbNLj6Q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V5Bs9xydba0" TargetMode="External"/><Relationship Id="rId5" Type="http://schemas.openxmlformats.org/officeDocument/2006/relationships/hyperlink" Target="https://www.youtube.com/watch?v=pZjInx0GQqI" TargetMode="External"/><Relationship Id="rId4" Type="http://schemas.openxmlformats.org/officeDocument/2006/relationships/hyperlink" Target="https://www.youtube.com/watch?v=0Qa8vK_PAyY" TargetMode="External"/><Relationship Id="rId9" Type="http://schemas.openxmlformats.org/officeDocument/2006/relationships/hyperlink" Target="https://www.youtube.com/watch?v=--BhTBXdc1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1">
                <a:lumMod val="5000"/>
                <a:lumOff val="95000"/>
              </a:schemeClr>
            </a:gs>
            <a:gs pos="78000">
              <a:srgbClr val="FF7171"/>
            </a:gs>
            <a:gs pos="100000">
              <a:srgbClr val="FF0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2132" y="20367"/>
            <a:ext cx="776396" cy="8002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602009F-C95F-47CC-97B7-34705502A03A}"/>
              </a:ext>
            </a:extLst>
          </p:cNvPr>
          <p:cNvSpPr txBox="1"/>
          <p:nvPr/>
        </p:nvSpPr>
        <p:spPr>
          <a:xfrm>
            <a:off x="143434" y="185303"/>
            <a:ext cx="11073206" cy="48287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anchor="ctr">
            <a:normAutofit/>
          </a:bodyPr>
          <a:lstStyle/>
          <a:p>
            <a:pPr lvl="0" algn="ctr">
              <a:defRPr/>
            </a:pPr>
            <a:r>
              <a:rPr lang="en-GB" sz="1100" b="0" i="0" u="none" strike="noStrike" baseline="0" dirty="0">
                <a:solidFill>
                  <a:srgbClr val="000000"/>
                </a:solidFill>
                <a:latin typeface="KG Miss Kindergarten" panose="02000000000000000000" pitchFamily="2" charset="0"/>
              </a:rPr>
              <a:t> </a:t>
            </a:r>
            <a:r>
              <a:rPr lang="en-GB" sz="2000" dirty="0">
                <a:solidFill>
                  <a:srgbClr val="000000"/>
                </a:solidFill>
                <a:latin typeface="KG Miss Kindergarten" panose="02000000000000000000" pitchFamily="2" charset="0"/>
              </a:rPr>
              <a:t>PROJECT PLACEMAT – I WONDER WHAT </a:t>
            </a:r>
            <a:r>
              <a:rPr lang="en-GB" sz="2000" dirty="0" smtClean="0">
                <a:solidFill>
                  <a:srgbClr val="000000"/>
                </a:solidFill>
                <a:latin typeface="KG Miss Kindergarten" panose="02000000000000000000" pitchFamily="2" charset="0"/>
              </a:rPr>
              <a:t>CHANGES?</a:t>
            </a:r>
            <a:endParaRPr lang="en-GB" sz="2000" dirty="0">
              <a:solidFill>
                <a:prstClr val="black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00D1603-F74D-4D8E-9A43-8BFA4EAE24A3}"/>
              </a:ext>
            </a:extLst>
          </p:cNvPr>
          <p:cNvSpPr txBox="1"/>
          <p:nvPr/>
        </p:nvSpPr>
        <p:spPr>
          <a:xfrm>
            <a:off x="143434" y="820580"/>
            <a:ext cx="6501206" cy="37335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300" b="1" dirty="0" smtClean="0">
                <a:solidFill>
                  <a:srgbClr val="FF0000"/>
                </a:solidFill>
                <a:latin typeface="KG Miss Kindergarten" panose="02000000000000000000" pitchFamily="2" charset="0"/>
              </a:rPr>
              <a:t>Sticky knowledge</a:t>
            </a:r>
            <a:endParaRPr lang="en-GB" sz="13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Diwali is a special celebration.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some of the ways that people prepare for and celebrate Diwali.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in Autumn the leaves change colour and start to fall.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in Winter it gets colder and the trees are bare.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what nocturnal animals are and can name some of them.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some animals hibernate during winter and can explain what hibernating means.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</a:t>
            </a:r>
            <a:r>
              <a:rPr lang="en-GB" sz="1300" dirty="0" smtClean="0">
                <a:latin typeface="KG Miss Kindergarten" panose="02000000000000000000" pitchFamily="2" charset="0"/>
              </a:rPr>
              <a:t>know how I will change when I get older.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dinosaurs lived a very long time ago.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can name some dinosaurs and talk about their features.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that Christmas is a special celebration.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some of the ways people prepare for and celebrate Christmas.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latin typeface="KG Miss Kindergarten" panose="02000000000000000000" pitchFamily="2" charset="0"/>
              </a:rPr>
              <a:t>I know which festivals are important to me and talk about my own experiences.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678F640-969A-4652-815E-CF82A836870C}"/>
              </a:ext>
            </a:extLst>
          </p:cNvPr>
          <p:cNvSpPr txBox="1"/>
          <p:nvPr/>
        </p:nvSpPr>
        <p:spPr>
          <a:xfrm>
            <a:off x="6856723" y="820578"/>
            <a:ext cx="2123440" cy="36686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3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Key Questions:</a:t>
            </a:r>
          </a:p>
          <a:p>
            <a:pPr algn="ctr"/>
            <a:endParaRPr lang="en-GB" sz="1300" b="1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How do people celebrate Diwali?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What is awake when I am asleep?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Where</a:t>
            </a:r>
            <a:r>
              <a:rPr lang="en-GB" sz="1300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do animals go in winter?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What</a:t>
            </a:r>
            <a:r>
              <a:rPr lang="en-GB" sz="1300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were dinosaurs like?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When</a:t>
            </a:r>
            <a:r>
              <a:rPr lang="en-GB" sz="13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were dinosaurs alive?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Why do people celebrate Christmas?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DE72B42-4D38-4D20-B0CF-A614BE5E4714}"/>
              </a:ext>
            </a:extLst>
          </p:cNvPr>
          <p:cNvSpPr txBox="1"/>
          <p:nvPr/>
        </p:nvSpPr>
        <p:spPr>
          <a:xfrm>
            <a:off x="9147349" y="879606"/>
            <a:ext cx="2898886" cy="360964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300" b="1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The 5 C’s</a:t>
            </a:r>
          </a:p>
          <a:p>
            <a:pPr algn="ctr"/>
            <a:endParaRPr lang="en-GB" sz="1300" b="1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300" b="1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Confidence – </a:t>
            </a:r>
            <a:r>
              <a:rPr lang="en-GB" sz="1300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performing to others</a:t>
            </a:r>
          </a:p>
          <a:p>
            <a:pPr algn="ctr"/>
            <a:r>
              <a:rPr lang="en-GB" sz="1300" b="1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Cooperation – </a:t>
            </a:r>
            <a:r>
              <a:rPr lang="en-GB" sz="130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sharing and taking turns</a:t>
            </a:r>
          </a:p>
          <a:p>
            <a:pPr algn="ctr"/>
            <a:r>
              <a:rPr lang="en-GB" sz="1300" b="1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Courtesy – </a:t>
            </a:r>
            <a:r>
              <a:rPr lang="en-GB" sz="1300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Anti-bullying </a:t>
            </a:r>
          </a:p>
          <a:p>
            <a:pPr algn="ctr"/>
            <a:r>
              <a:rPr lang="en-GB" sz="1300" b="1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Compassion – </a:t>
            </a:r>
            <a:r>
              <a:rPr lang="en-GB" sz="130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Remembrance and charity</a:t>
            </a:r>
          </a:p>
          <a:p>
            <a:pPr algn="ctr"/>
            <a:r>
              <a:rPr lang="en-GB" sz="1300" b="1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Care – </a:t>
            </a:r>
            <a:r>
              <a:rPr lang="en-GB" sz="1300" i="0" u="none" strike="noStrike" baseline="0" dirty="0" smtClean="0">
                <a:solidFill>
                  <a:srgbClr val="00B050"/>
                </a:solidFill>
                <a:latin typeface="KG Miss Kindergarten" panose="02000000000000000000" pitchFamily="2" charset="0"/>
              </a:rPr>
              <a:t>looking after ourselves and others</a:t>
            </a:r>
            <a:endParaRPr lang="en-GB" sz="1300" i="0" u="none" strike="noStrike" baseline="0" dirty="0">
              <a:solidFill>
                <a:srgbClr val="00B050"/>
              </a:solidFill>
              <a:latin typeface="KG Miss Kindergarten" panose="02000000000000000000" pitchFamily="2" charset="0"/>
            </a:endParaRPr>
          </a:p>
          <a:p>
            <a:endParaRPr lang="en-GB" sz="9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  <a:p>
            <a:pPr marL="171450" indent="-171450">
              <a:buFont typeface="Courier New" panose="02070309020205020404" pitchFamily="49" charset="0"/>
              <a:buChar char="o"/>
            </a:pPr>
            <a:endParaRPr lang="en-GB" sz="900" dirty="0">
              <a:solidFill>
                <a:schemeClr val="tx1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B6EE953-4055-4FEA-9043-CD383C096F48}"/>
              </a:ext>
            </a:extLst>
          </p:cNvPr>
          <p:cNvSpPr txBox="1"/>
          <p:nvPr/>
        </p:nvSpPr>
        <p:spPr>
          <a:xfrm>
            <a:off x="143434" y="4641656"/>
            <a:ext cx="11946966" cy="4828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2000" b="1" i="0" u="none" strike="noStrike" baseline="0" dirty="0" smtClean="0">
                <a:solidFill>
                  <a:schemeClr val="accent4">
                    <a:lumMod val="75000"/>
                  </a:schemeClr>
                </a:solidFill>
                <a:latin typeface="KG Miss Kindergarten" panose="02000000000000000000" pitchFamily="2" charset="0"/>
              </a:rPr>
              <a:t>Key texts</a:t>
            </a:r>
            <a:endParaRPr lang="en-GB" sz="2000" dirty="0">
              <a:solidFill>
                <a:schemeClr val="accent4">
                  <a:lumMod val="75000"/>
                </a:schemeClr>
              </a:solidFill>
              <a:latin typeface="KG Miss Kindergarten" panose="02000000000000000000" pitchFamily="2" charset="0"/>
            </a:endParaRPr>
          </a:p>
        </p:txBody>
      </p:sp>
      <p:pic>
        <p:nvPicPr>
          <p:cNvPr id="12" name="Picture 2" descr="Dipal&amp;#39;s Diwali eBook | Diwali Book for Children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7" t="8777" r="26457" b="6555"/>
          <a:stretch/>
        </p:blipFill>
        <p:spPr bwMode="auto">
          <a:xfrm>
            <a:off x="508242" y="5338381"/>
            <a:ext cx="1253786" cy="1253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wl Babies: 1: Amazon.co.uk: Waddell, Martin, Benson, Patrick:  8601300416243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126" y="5375407"/>
            <a:ext cx="1427274" cy="1179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rown Bear, Brown Bear, What Do You See? : Bill Martin Jr., Eric Carle:  Amazon.co.uk: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065" y="5233798"/>
            <a:ext cx="1158995" cy="1479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umpus Jumpus Dinosaurumpus : Mitton, Tony, Parker-Rees, Guy: Amazon.co.uk: 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895" y="5276934"/>
            <a:ext cx="1155170" cy="142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halk : Thomson, Bill, Thomson, Bill: Amazon.co.uk: Book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5743" y="5435985"/>
            <a:ext cx="1456820" cy="110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he Nativity Story by Juliet David | Fast Delivery at Eden | 978185985921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5242" y="5321578"/>
            <a:ext cx="1335088" cy="133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inosaur Roar! - Scholastic Shop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847" y="5321578"/>
            <a:ext cx="1681851" cy="1303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216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1">
                <a:lumMod val="5000"/>
                <a:lumOff val="95000"/>
              </a:schemeClr>
            </a:gs>
            <a:gs pos="78000">
              <a:srgbClr val="FF7171"/>
            </a:gs>
            <a:gs pos="100000">
              <a:srgbClr val="FF0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xmlns="" id="{98362993-C22D-4A20-9886-0FC58A68D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2132" y="20367"/>
            <a:ext cx="776396" cy="8002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602009F-C95F-47CC-97B7-34705502A03A}"/>
              </a:ext>
            </a:extLst>
          </p:cNvPr>
          <p:cNvSpPr txBox="1"/>
          <p:nvPr/>
        </p:nvSpPr>
        <p:spPr>
          <a:xfrm>
            <a:off x="143434" y="185303"/>
            <a:ext cx="11073206" cy="482875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G Miss Kindergarten" panose="02000000000000000000" pitchFamily="2" charset="0"/>
                <a:ea typeface="+mn-ea"/>
                <a:cs typeface="+mn-cs"/>
              </a:rPr>
              <a:t>PROJECT PLACEMAT – </a:t>
            </a:r>
            <a:r>
              <a:rPr lang="en-GB" sz="2000" dirty="0" smtClean="0">
                <a:solidFill>
                  <a:srgbClr val="000000"/>
                </a:solidFill>
                <a:latin typeface="KG Miss Kindergarten" panose="02000000000000000000" pitchFamily="2" charset="0"/>
              </a:rPr>
              <a:t>I WONDER </a:t>
            </a:r>
            <a:r>
              <a:rPr lang="en-GB" sz="2000" smtClean="0">
                <a:solidFill>
                  <a:srgbClr val="000000"/>
                </a:solidFill>
                <a:latin typeface="KG Miss Kindergarten" panose="02000000000000000000" pitchFamily="2" charset="0"/>
              </a:rPr>
              <a:t>WHAT CHANGES?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Miss Kindergarten" panose="02000000000000000000" pitchFamily="2" charset="0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EF127653-BA62-4DC9-AB7F-2E90FAD2342E}"/>
              </a:ext>
            </a:extLst>
          </p:cNvPr>
          <p:cNvSpPr txBox="1"/>
          <p:nvPr/>
        </p:nvSpPr>
        <p:spPr>
          <a:xfrm>
            <a:off x="6618942" y="820580"/>
            <a:ext cx="5366870" cy="59310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square" anchor="ctr">
            <a:noAutofit/>
          </a:bodyPr>
          <a:lstStyle/>
          <a:p>
            <a:pPr algn="ctr"/>
            <a:r>
              <a:rPr lang="en-GB" sz="1600" b="1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Songs to practise at home each week:</a:t>
            </a:r>
          </a:p>
          <a:p>
            <a:pPr algn="ctr"/>
            <a:endParaRPr lang="en-GB" sz="1400" b="1" i="0" u="none" strike="noStrike" baseline="0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600" b="1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 1: Clap your hands</a:t>
            </a:r>
            <a:r>
              <a:rPr lang="en-GB" sz="1600" b="1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  <a:r>
              <a:rPr lang="en-GB" sz="1600" dirty="0">
                <a:latin typeface="KG Miss Kindergarten" panose="02000000000000000000" pitchFamily="2" charset="0"/>
                <a:hlinkClick r:id="rId3"/>
              </a:rPr>
              <a:t>https://</a:t>
            </a:r>
            <a:r>
              <a:rPr lang="en-GB" sz="1600" dirty="0" smtClean="0">
                <a:latin typeface="KG Miss Kindergarten" panose="02000000000000000000" pitchFamily="2" charset="0"/>
                <a:hlinkClick r:id="rId3"/>
              </a:rPr>
              <a:t>www.youtube.com/watch?v=6XyRIpP1Qkw</a:t>
            </a:r>
            <a:endParaRPr lang="en-GB" sz="1600" dirty="0" smtClean="0">
              <a:latin typeface="KG Miss Kindergarten" panose="02000000000000000000" pitchFamily="2" charset="0"/>
            </a:endParaRPr>
          </a:p>
          <a:p>
            <a:pPr algn="ctr"/>
            <a:endParaRPr lang="en-GB" sz="1600" b="1" i="0" u="none" strike="noStrike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600" b="1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</a:t>
            </a:r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2: Ten little fingers</a:t>
            </a:r>
          </a:p>
          <a:p>
            <a:pPr algn="ctr"/>
            <a:r>
              <a:rPr lang="en-GB" sz="1600" dirty="0">
                <a:latin typeface="KG Miss Kindergarten" panose="02000000000000000000" pitchFamily="2" charset="0"/>
                <a:hlinkClick r:id="rId4"/>
              </a:rPr>
              <a:t>https://</a:t>
            </a:r>
            <a:r>
              <a:rPr lang="en-GB" sz="1600" dirty="0" smtClean="0">
                <a:latin typeface="KG Miss Kindergarten" panose="02000000000000000000" pitchFamily="2" charset="0"/>
                <a:hlinkClick r:id="rId4"/>
              </a:rPr>
              <a:t>www.youtube.com/watch?v=0Qa8vK_PAyY</a:t>
            </a:r>
            <a:endParaRPr lang="en-GB" sz="1600" dirty="0" smtClean="0">
              <a:latin typeface="KG Miss Kindergarten" panose="02000000000000000000" pitchFamily="2" charset="0"/>
            </a:endParaRPr>
          </a:p>
          <a:p>
            <a:pPr algn="ctr"/>
            <a:endParaRPr lang="en-GB" sz="1600" b="1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600" b="1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</a:t>
            </a:r>
            <a:r>
              <a:rPr lang="en-GB" sz="1600" b="1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3: Open shut them</a:t>
            </a:r>
          </a:p>
          <a:p>
            <a:pPr algn="ctr"/>
            <a:r>
              <a:rPr lang="en-GB" sz="1600" dirty="0">
                <a:latin typeface="KG Miss Kindergarten" panose="02000000000000000000" pitchFamily="2" charset="0"/>
                <a:hlinkClick r:id="rId5"/>
              </a:rPr>
              <a:t>https://</a:t>
            </a:r>
            <a:r>
              <a:rPr lang="en-GB" sz="1600" dirty="0" smtClean="0">
                <a:latin typeface="KG Miss Kindergarten" panose="02000000000000000000" pitchFamily="2" charset="0"/>
                <a:hlinkClick r:id="rId5"/>
              </a:rPr>
              <a:t>www.youtube.com/watch?v=pZjInx0GQqI</a:t>
            </a:r>
            <a:endParaRPr lang="en-GB" sz="1600" dirty="0" smtClean="0">
              <a:latin typeface="KG Miss Kindergarten" panose="02000000000000000000" pitchFamily="2" charset="0"/>
            </a:endParaRPr>
          </a:p>
          <a:p>
            <a:pPr algn="ctr"/>
            <a:endParaRPr lang="en-GB" sz="1600" b="1" i="0" u="none" strike="noStrike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600" b="1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</a:t>
            </a:r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4: Here is the beehive</a:t>
            </a:r>
          </a:p>
          <a:p>
            <a:pPr algn="ctr"/>
            <a:r>
              <a:rPr lang="en-GB" sz="1600" dirty="0">
                <a:latin typeface="KG Miss Kindergarten" panose="02000000000000000000" pitchFamily="2" charset="0"/>
                <a:hlinkClick r:id="rId6"/>
              </a:rPr>
              <a:t>https://</a:t>
            </a:r>
            <a:r>
              <a:rPr lang="en-GB" sz="1600" dirty="0" smtClean="0">
                <a:latin typeface="KG Miss Kindergarten" panose="02000000000000000000" pitchFamily="2" charset="0"/>
                <a:hlinkClick r:id="rId6"/>
              </a:rPr>
              <a:t>www.youtube.com/watch?v=V5Bs9xydba0</a:t>
            </a:r>
            <a:endParaRPr lang="en-GB" sz="1600" dirty="0" smtClean="0">
              <a:latin typeface="KG Miss Kindergarten" panose="02000000000000000000" pitchFamily="2" charset="0"/>
            </a:endParaRPr>
          </a:p>
          <a:p>
            <a:pPr algn="ctr"/>
            <a:endParaRPr lang="en-GB" sz="1600" b="1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600" b="1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</a:t>
            </a:r>
            <a:r>
              <a:rPr lang="en-GB" sz="1600" b="1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5: 10 little dinosaurs</a:t>
            </a:r>
          </a:p>
          <a:p>
            <a:pPr algn="ctr"/>
            <a:r>
              <a:rPr lang="en-GB" sz="1600" dirty="0">
                <a:latin typeface="KG Miss Kindergarten" panose="02000000000000000000" pitchFamily="2" charset="0"/>
                <a:hlinkClick r:id="rId7"/>
              </a:rPr>
              <a:t>https://</a:t>
            </a:r>
            <a:r>
              <a:rPr lang="en-GB" sz="1600" dirty="0" smtClean="0">
                <a:latin typeface="KG Miss Kindergarten" panose="02000000000000000000" pitchFamily="2" charset="0"/>
                <a:hlinkClick r:id="rId7"/>
              </a:rPr>
              <a:t>www.youtube.com/watch?v=TjmGTbNLj6Q</a:t>
            </a:r>
            <a:endParaRPr lang="en-GB" sz="1600" dirty="0" smtClean="0">
              <a:latin typeface="KG Miss Kindergarten" panose="02000000000000000000" pitchFamily="2" charset="0"/>
            </a:endParaRPr>
          </a:p>
          <a:p>
            <a:pPr algn="ctr"/>
            <a:endParaRPr lang="en-GB" sz="1600" b="1" i="0" u="none" strike="noStrike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600" b="1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</a:t>
            </a:r>
            <a:r>
              <a:rPr lang="en-GB" sz="1600" b="1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6: Tommy thumb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8"/>
              </a:rPr>
              <a:t>https://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  <a:hlinkClick r:id="rId8"/>
              </a:rPr>
              <a:t>www.youtube.com/watch?v=VdK4XhDQ-a0</a:t>
            </a:r>
            <a:endParaRPr lang="en-GB" sz="1600" dirty="0" smtClean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ctr"/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</a:p>
          <a:p>
            <a:pPr algn="ctr"/>
            <a:r>
              <a:rPr lang="en-GB" sz="1600" b="1" i="0" u="none" strike="noStrike" baseline="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Week</a:t>
            </a:r>
            <a:r>
              <a:rPr lang="en-GB" sz="1600" b="1" i="0" u="none" strike="noStrike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7: 1,2,3,4,5 once I caught a fish alive</a:t>
            </a:r>
          </a:p>
          <a:p>
            <a:pPr algn="ctr"/>
            <a:r>
              <a:rPr lang="en-GB" sz="1600" dirty="0">
                <a:solidFill>
                  <a:srgbClr val="0070C0"/>
                </a:solidFill>
                <a:latin typeface="KG Miss Kindergarten" panose="02000000000000000000" pitchFamily="2" charset="0"/>
                <a:hlinkClick r:id="rId9"/>
              </a:rPr>
              <a:t>https://www.youtube.com/watch?v=--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  <a:hlinkClick r:id="rId9"/>
              </a:rPr>
              <a:t>BhTBXdc1o</a:t>
            </a:r>
            <a:r>
              <a:rPr lang="en-GB" sz="1600" dirty="0" smtClean="0">
                <a:solidFill>
                  <a:srgbClr val="0070C0"/>
                </a:solidFill>
                <a:latin typeface="KG Miss Kindergarten" panose="02000000000000000000" pitchFamily="2" charset="0"/>
              </a:rPr>
              <a:t> </a:t>
            </a:r>
            <a:endParaRPr lang="en-GB" sz="1600" i="0" u="none" strike="noStrike" baseline="0" dirty="0">
              <a:solidFill>
                <a:srgbClr val="0070C0"/>
              </a:solidFill>
              <a:latin typeface="KG Miss Kindergarten" panose="02000000000000000000" pitchFamily="2" charset="0"/>
            </a:endParaRPr>
          </a:p>
          <a:p>
            <a:pPr algn="just"/>
            <a:endParaRPr lang="en-GB" sz="1600" dirty="0">
              <a:solidFill>
                <a:srgbClr val="000000"/>
              </a:solidFill>
              <a:latin typeface="KG Miss Kindergarten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CD82FC1-3B51-43E8-8F70-2B60AB43A958}"/>
              </a:ext>
            </a:extLst>
          </p:cNvPr>
          <p:cNvSpPr txBox="1"/>
          <p:nvPr/>
        </p:nvSpPr>
        <p:spPr>
          <a:xfrm>
            <a:off x="228190" y="820579"/>
            <a:ext cx="6298006" cy="593101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KG Miss Kindergarten" panose="02000000000000000000" pitchFamily="2" charset="0"/>
              </a:rPr>
              <a:t>Key Vocabulary</a:t>
            </a:r>
          </a:p>
          <a:p>
            <a:pPr algn="ctr">
              <a:spcAft>
                <a:spcPts val="600"/>
              </a:spcAft>
              <a:defRPr/>
            </a:pPr>
            <a:r>
              <a:rPr lang="en-GB" sz="1600" b="1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Celebration – </a:t>
            </a:r>
            <a:r>
              <a:rPr lang="en-GB" sz="1600" dirty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to do something special or enjoyable for an important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event</a:t>
            </a:r>
          </a:p>
          <a:p>
            <a:pPr algn="ctr">
              <a:spcAft>
                <a:spcPts val="600"/>
              </a:spcAft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Diwali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 – a Hindu festival of light </a:t>
            </a:r>
          </a:p>
          <a:p>
            <a:pPr algn="ctr">
              <a:spcAft>
                <a:spcPts val="600"/>
              </a:spcAft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Diva lamps, </a:t>
            </a:r>
            <a:r>
              <a:rPr lang="en-GB" sz="1600" b="1" dirty="0" err="1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Rangoli</a:t>
            </a: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 patterns, </a:t>
            </a:r>
            <a:r>
              <a:rPr lang="en-GB" sz="1600" b="1" dirty="0" err="1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Mendhi</a:t>
            </a: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, Rama, </a:t>
            </a:r>
            <a:r>
              <a:rPr lang="en-GB" sz="1600" b="1" dirty="0" err="1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Sita</a:t>
            </a: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, Lakshmi </a:t>
            </a:r>
          </a:p>
          <a:p>
            <a:pPr algn="ctr">
              <a:spcAft>
                <a:spcPts val="600"/>
              </a:spcAft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Nocturnal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 – active (awake) at night </a:t>
            </a:r>
          </a:p>
          <a:p>
            <a:pPr algn="ctr">
              <a:spcAft>
                <a:spcPts val="600"/>
              </a:spcAft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Seasons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 – different times of year when the amount of daylight and temperature changes</a:t>
            </a:r>
          </a:p>
          <a:p>
            <a:pPr algn="ctr">
              <a:spcAft>
                <a:spcPts val="600"/>
              </a:spcAft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Hibernate 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– when animals go into a deep sleep for winter</a:t>
            </a:r>
          </a:p>
          <a:p>
            <a:pPr algn="ctr">
              <a:spcAft>
                <a:spcPts val="600"/>
              </a:spcAft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Habitat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 – a place where an animal lives</a:t>
            </a:r>
          </a:p>
          <a:p>
            <a:pPr algn="ctr">
              <a:spcAft>
                <a:spcPts val="600"/>
              </a:spcAft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Herbivore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 – a plant eater</a:t>
            </a:r>
          </a:p>
          <a:p>
            <a:pPr algn="ctr">
              <a:spcAft>
                <a:spcPts val="600"/>
              </a:spcAft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Carnivore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 – a meat eater</a:t>
            </a:r>
          </a:p>
          <a:p>
            <a:pPr algn="ctr">
              <a:spcAft>
                <a:spcPts val="600"/>
              </a:spcAft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Omnivore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 – a plant and meat eater </a:t>
            </a:r>
          </a:p>
          <a:p>
            <a:pPr algn="ctr">
              <a:spcAft>
                <a:spcPts val="600"/>
              </a:spcAft>
              <a:defRPr/>
            </a:pP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Christmas</a:t>
            </a:r>
            <a:r>
              <a:rPr lang="en-GB" sz="1600" dirty="0" smtClean="0">
                <a:solidFill>
                  <a:schemeClr val="accent6">
                    <a:lumMod val="75000"/>
                  </a:schemeClr>
                </a:solidFill>
                <a:latin typeface="KG Miss Kindergarten" panose="02000000000000000000" pitchFamily="2" charset="0"/>
              </a:rPr>
              <a:t> – a Christian festival celebrating Christ’s birth</a:t>
            </a:r>
          </a:p>
        </p:txBody>
      </p:sp>
    </p:spTree>
    <p:extLst>
      <p:ext uri="{BB962C8B-B14F-4D97-AF65-F5344CB8AC3E}">
        <p14:creationId xmlns:p14="http://schemas.microsoft.com/office/powerpoint/2010/main" val="1733163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6" ma:contentTypeDescription="Create a new document." ma:contentTypeScope="" ma:versionID="51a8deccbf0c848e7a241ec5e93d1914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8a98f184d248f593c4abab5d378b11e2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ba832e9-b80d-4912-a10d-2897cfd72d89}" ma:internalName="TaxCatchAll" ma:showField="CatchAllData" ma:web="a856ac22-db31-4f20-9019-9121897955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1f153cbe-c006-4eab-9b40-c75ea16069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eff6c1d-1e82-4127-8df7-479d207db133">
      <Terms xmlns="http://schemas.microsoft.com/office/infopath/2007/PartnerControls"/>
    </lcf76f155ced4ddcb4097134ff3c332f>
    <TaxCatchAll xmlns="a856ac22-db31-4f20-9019-91218979550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D8A5417-65C4-459A-B24B-F08FA9ACDC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56ac22-db31-4f20-9019-91218979550f"/>
    <ds:schemaRef ds:uri="3eff6c1d-1e82-4127-8df7-479d207db1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DA7198E-5F58-4A49-BEBC-F89F768D1E94}">
  <ds:schemaRefs>
    <ds:schemaRef ds:uri="http://purl.org/dc/elements/1.1/"/>
    <ds:schemaRef ds:uri="http://schemas.microsoft.com/office/2006/metadata/properties"/>
    <ds:schemaRef ds:uri="a856ac22-db31-4f20-9019-91218979550f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purl.org/dc/dcmitype/"/>
    <ds:schemaRef ds:uri="http://schemas.microsoft.com/office/infopath/2007/PartnerControls"/>
    <ds:schemaRef ds:uri="3eff6c1d-1e82-4127-8df7-479d207db133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C766757-01EA-43D9-8D9B-6DC57B0537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418</Words>
  <Application>Microsoft Office PowerPoint</Application>
  <PresentationFormat>Widescreen</PresentationFormat>
  <Paragraphs>64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Courier New</vt:lpstr>
      <vt:lpstr>KG Miss Kindergarten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Summers</dc:creator>
  <cp:lastModifiedBy>Beth Moss</cp:lastModifiedBy>
  <cp:revision>22</cp:revision>
  <dcterms:created xsi:type="dcterms:W3CDTF">2021-09-04T12:05:16Z</dcterms:created>
  <dcterms:modified xsi:type="dcterms:W3CDTF">2022-10-27T13:47:15Z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0x01010081785E8FF4331D44BFE9E844C4E10D32</vt:lpwstr>
  </property>
  <property fmtid="{D5CDD505-2E9C-101B-9397-08002B2CF9AE}" pid="3" name="MediaServiceImageTags">
    <vt:lpwstr/>
  </property>
</Properties>
</file>