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4"/>
    <p:sldMasterId id="2147483690" r:id="rId5"/>
  </p:sldMasterIdLst>
  <p:notesMasterIdLst>
    <p:notesMasterId r:id="rId17"/>
  </p:notesMasterIdLst>
  <p:sldIdLst>
    <p:sldId id="485" r:id="rId6"/>
    <p:sldId id="2070" r:id="rId7"/>
    <p:sldId id="2081" r:id="rId8"/>
    <p:sldId id="260" r:id="rId9"/>
    <p:sldId id="2082" r:id="rId10"/>
    <p:sldId id="2077" r:id="rId11"/>
    <p:sldId id="2078" r:id="rId12"/>
    <p:sldId id="2079" r:id="rId13"/>
    <p:sldId id="2080" r:id="rId14"/>
    <p:sldId id="2083" r:id="rId15"/>
    <p:sldId id="31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E6A7E4-F22E-44E8-BE0A-C529BE7932DC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6DA53A7-281E-420F-A305-22281DAB88BA}">
      <dgm:prSet custT="1"/>
      <dgm:spPr/>
      <dgm:t>
        <a:bodyPr/>
        <a:lstStyle/>
        <a:p>
          <a:r>
            <a:rPr lang="en-GB" sz="3600" b="0" i="0" dirty="0"/>
            <a:t>A Family Hub is a system-wide model of providing high-quality, whole-family, joined up family support services.</a:t>
          </a:r>
        </a:p>
        <a:p>
          <a:r>
            <a:rPr lang="en-GB" sz="3600" b="0" i="0" dirty="0"/>
            <a:t>Family Hubs deliver these family support services from pregnancy, through the child’s early years and later childhood, and into early adulthood until they reach the age of 19.</a:t>
          </a:r>
          <a:endParaRPr lang="en-US" sz="3600" i="1" dirty="0"/>
        </a:p>
      </dgm:t>
    </dgm:pt>
    <dgm:pt modelId="{F63753BE-4C73-4D08-A44C-CE89E6649905}" type="parTrans" cxnId="{039FCA4F-CB9F-4CC5-8193-E278D9AEF18C}">
      <dgm:prSet/>
      <dgm:spPr/>
      <dgm:t>
        <a:bodyPr/>
        <a:lstStyle/>
        <a:p>
          <a:endParaRPr lang="en-US"/>
        </a:p>
      </dgm:t>
    </dgm:pt>
    <dgm:pt modelId="{A1822FC8-4C27-46E4-A3BF-54028181A3A1}" type="sibTrans" cxnId="{039FCA4F-CB9F-4CC5-8193-E278D9AEF18C}">
      <dgm:prSet/>
      <dgm:spPr/>
      <dgm:t>
        <a:bodyPr/>
        <a:lstStyle/>
        <a:p>
          <a:endParaRPr lang="en-US"/>
        </a:p>
      </dgm:t>
    </dgm:pt>
    <dgm:pt modelId="{411F979D-916C-426D-BA11-47601D0E01C5}" type="pres">
      <dgm:prSet presAssocID="{90E6A7E4-F22E-44E8-BE0A-C529BE7932DC}" presName="vert0" presStyleCnt="0">
        <dgm:presLayoutVars>
          <dgm:dir/>
          <dgm:animOne val="branch"/>
          <dgm:animLvl val="lvl"/>
        </dgm:presLayoutVars>
      </dgm:prSet>
      <dgm:spPr/>
    </dgm:pt>
    <dgm:pt modelId="{60BF4102-1BD8-4547-9A53-F1BBB7D7B50E}" type="pres">
      <dgm:prSet presAssocID="{06DA53A7-281E-420F-A305-22281DAB88BA}" presName="thickLine" presStyleLbl="alignNode1" presStyleIdx="0" presStyleCnt="1"/>
      <dgm:spPr/>
    </dgm:pt>
    <dgm:pt modelId="{A4940F6E-7586-47D6-8933-6501D4CE888B}" type="pres">
      <dgm:prSet presAssocID="{06DA53A7-281E-420F-A305-22281DAB88BA}" presName="horz1" presStyleCnt="0"/>
      <dgm:spPr/>
    </dgm:pt>
    <dgm:pt modelId="{BBC5DEDD-5828-4500-AE5B-7AE2CBB66B06}" type="pres">
      <dgm:prSet presAssocID="{06DA53A7-281E-420F-A305-22281DAB88BA}" presName="tx1" presStyleLbl="revTx" presStyleIdx="0" presStyleCnt="1"/>
      <dgm:spPr/>
    </dgm:pt>
    <dgm:pt modelId="{E7B37E50-6A03-45B6-A59C-5E1F0AA0ECE5}" type="pres">
      <dgm:prSet presAssocID="{06DA53A7-281E-420F-A305-22281DAB88BA}" presName="vert1" presStyleCnt="0"/>
      <dgm:spPr/>
    </dgm:pt>
  </dgm:ptLst>
  <dgm:cxnLst>
    <dgm:cxn modelId="{C99A8A63-DA95-4CAB-920E-AB243A184F67}" type="presOf" srcId="{90E6A7E4-F22E-44E8-BE0A-C529BE7932DC}" destId="{411F979D-916C-426D-BA11-47601D0E01C5}" srcOrd="0" destOrd="0" presId="urn:microsoft.com/office/officeart/2008/layout/LinedList"/>
    <dgm:cxn modelId="{039FCA4F-CB9F-4CC5-8193-E278D9AEF18C}" srcId="{90E6A7E4-F22E-44E8-BE0A-C529BE7932DC}" destId="{06DA53A7-281E-420F-A305-22281DAB88BA}" srcOrd="0" destOrd="0" parTransId="{F63753BE-4C73-4D08-A44C-CE89E6649905}" sibTransId="{A1822FC8-4C27-46E4-A3BF-54028181A3A1}"/>
    <dgm:cxn modelId="{05E73E73-F33B-4C13-8E14-BB660677DF0A}" type="presOf" srcId="{06DA53A7-281E-420F-A305-22281DAB88BA}" destId="{BBC5DEDD-5828-4500-AE5B-7AE2CBB66B06}" srcOrd="0" destOrd="0" presId="urn:microsoft.com/office/officeart/2008/layout/LinedList"/>
    <dgm:cxn modelId="{6071CE1D-62F6-4CF7-81BE-1DC7F25CE38C}" type="presParOf" srcId="{411F979D-916C-426D-BA11-47601D0E01C5}" destId="{60BF4102-1BD8-4547-9A53-F1BBB7D7B50E}" srcOrd="0" destOrd="0" presId="urn:microsoft.com/office/officeart/2008/layout/LinedList"/>
    <dgm:cxn modelId="{49F1F0CE-CF59-4653-9BE9-F1913AF505A5}" type="presParOf" srcId="{411F979D-916C-426D-BA11-47601D0E01C5}" destId="{A4940F6E-7586-47D6-8933-6501D4CE888B}" srcOrd="1" destOrd="0" presId="urn:microsoft.com/office/officeart/2008/layout/LinedList"/>
    <dgm:cxn modelId="{01EB8F17-E49E-466F-90DB-98C361E97686}" type="presParOf" srcId="{A4940F6E-7586-47D6-8933-6501D4CE888B}" destId="{BBC5DEDD-5828-4500-AE5B-7AE2CBB66B06}" srcOrd="0" destOrd="0" presId="urn:microsoft.com/office/officeart/2008/layout/LinedList"/>
    <dgm:cxn modelId="{33FA7893-9FBA-4746-8CDB-6E7D080B8B6D}" type="presParOf" srcId="{A4940F6E-7586-47D6-8933-6501D4CE888B}" destId="{E7B37E50-6A03-45B6-A59C-5E1F0AA0ECE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BF4102-1BD8-4547-9A53-F1BBB7D7B50E}">
      <dsp:nvSpPr>
        <dsp:cNvPr id="0" name=""/>
        <dsp:cNvSpPr/>
      </dsp:nvSpPr>
      <dsp:spPr>
        <a:xfrm>
          <a:off x="0" y="0"/>
          <a:ext cx="1092782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C5DEDD-5828-4500-AE5B-7AE2CBB66B06}">
      <dsp:nvSpPr>
        <dsp:cNvPr id="0" name=""/>
        <dsp:cNvSpPr/>
      </dsp:nvSpPr>
      <dsp:spPr>
        <a:xfrm>
          <a:off x="0" y="0"/>
          <a:ext cx="10927829" cy="41928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0" i="0" kern="1200" dirty="0"/>
            <a:t>A Family Hub is a system-wide model of providing high-quality, whole-family, joined up family support services.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0" i="0" kern="1200" dirty="0"/>
            <a:t>Family Hubs deliver these family support services from pregnancy, through the child’s early years and later childhood, and into early adulthood until they reach the age of 19.</a:t>
          </a:r>
          <a:endParaRPr lang="en-US" sz="3600" i="1" kern="1200" dirty="0"/>
        </a:p>
      </dsp:txBody>
      <dsp:txXfrm>
        <a:off x="0" y="0"/>
        <a:ext cx="10927829" cy="41928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351B4F-6F84-4628-9AF9-E5E359BF5A4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4422EF-778E-43A4-A2B9-C57B5FD7A3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332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CE9E82-C3C3-437B-8458-1932F50B336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696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creation of Family Hubs is a priority in the Early Help Strategy and Best Start Strategy. The Early Help Strategy is owned by the NSCP and the Best Start Strategy by the HWBB</a:t>
            </a:r>
          </a:p>
          <a:p>
            <a:endParaRPr lang="en-GB" dirty="0"/>
          </a:p>
          <a:p>
            <a:r>
              <a:rPr lang="en-GB" dirty="0"/>
              <a:t>Health and wellbeing runs throughout – including universal, universal plus, targeted and specialist services.</a:t>
            </a:r>
          </a:p>
          <a:p>
            <a:endParaRPr lang="en-GB" dirty="0"/>
          </a:p>
          <a:p>
            <a:r>
              <a:rPr lang="en-GB" dirty="0"/>
              <a:t>Family Hubs are about integrated whole family working.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7A30A6-CD48-43A3-BBF3-E3322D58800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902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8858-69FA-4ABF-AAF4-2DA9C7EF807B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349BE-B729-4E51-9C4B-9D79D0765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532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8858-69FA-4ABF-AAF4-2DA9C7EF807B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349BE-B729-4E51-9C4B-9D79D0765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223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8858-69FA-4ABF-AAF4-2DA9C7EF807B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349BE-B729-4E51-9C4B-9D79D0765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882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8858-69FA-4ABF-AAF4-2DA9C7EF807B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349BE-B729-4E51-9C4B-9D79D0765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177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8858-69FA-4ABF-AAF4-2DA9C7EF807B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349BE-B729-4E51-9C4B-9D79D0765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34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8858-69FA-4ABF-AAF4-2DA9C7EF807B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349BE-B729-4E51-9C4B-9D79D0765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669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8858-69FA-4ABF-AAF4-2DA9C7EF807B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349BE-B729-4E51-9C4B-9D79D0765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756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591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8858-69FA-4ABF-AAF4-2DA9C7EF807B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349BE-B729-4E51-9C4B-9D79D0765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607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8858-69FA-4ABF-AAF4-2DA9C7EF807B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349BE-B729-4E51-9C4B-9D79D0765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096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88858-69FA-4ABF-AAF4-2DA9C7EF807B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349BE-B729-4E51-9C4B-9D79D0765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610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900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4" Type="http://schemas.openxmlformats.org/officeDocument/2006/relationships/image" Target="file:////Users/dr49/Dawns%20Work/82880%20Family%20Hub%20Network%20Design%2018hrs%20/PowerPoint/FH%20Base2.jpg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88858-69FA-4ABF-AAF4-2DA9C7EF807B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1349BE-B729-4E51-9C4B-9D79D0765A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9351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9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2" r:id="rId10"/>
    <p:sldLayoutId id="21474836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itting on a bench&#10;&#10;Description automatically generated">
            <a:extLst>
              <a:ext uri="{FF2B5EF4-FFF2-40B4-BE49-F238E27FC236}">
                <a16:creationId xmlns:a16="http://schemas.microsoft.com/office/drawing/2014/main" id="{DBAAA57B-3BCA-6846-3D69-4D343415B0B9}"/>
              </a:ext>
            </a:extLst>
          </p:cNvPr>
          <p:cNvPicPr>
            <a:picLocks noChangeAspect="1"/>
          </p:cNvPicPr>
          <p:nvPr userDrawn="1"/>
        </p:nvPicPr>
        <p:blipFill>
          <a:blip r:embed="rId3" r:link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676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hyperlink" Target="mailto:lis.Dixon@nottscc.gov.uk" TargetMode="External"/><Relationship Id="rId7" Type="http://schemas.openxmlformats.org/officeDocument/2006/relationships/hyperlink" Target="https://www.nottinghamshire.gov.uk/care/family-hub/what-are-family-hubs" TargetMode="External"/><Relationship Id="rId2" Type="http://schemas.openxmlformats.org/officeDocument/2006/relationships/hyperlink" Target="mailto:FH.Enquiries@nottscc.gov.u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Louise.duke2@nottscc.gov.uk" TargetMode="External"/><Relationship Id="rId5" Type="http://schemas.openxmlformats.org/officeDocument/2006/relationships/hyperlink" Target="mailto:Gemma.Clarke@nottscc.gov.uk" TargetMode="External"/><Relationship Id="rId4" Type="http://schemas.openxmlformats.org/officeDocument/2006/relationships/hyperlink" Target="mailto:Debbie.Marrows@nottscc.gov.uk" TargetMode="External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11A908-7BE4-48FC-8A88-99D98472F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9713" y="248038"/>
            <a:ext cx="7063721" cy="1159200"/>
          </a:xfrm>
        </p:spPr>
        <p:txBody>
          <a:bodyPr anchor="ctr">
            <a:noAutofit/>
          </a:bodyPr>
          <a:lstStyle/>
          <a:p>
            <a:pPr algn="l"/>
            <a:r>
              <a:rPr lang="en-GB" sz="4000" b="1" dirty="0">
                <a:solidFill>
                  <a:srgbClr val="FFFFFF"/>
                </a:solidFill>
              </a:rPr>
              <a:t>Family Hub Networks in Nottinghamshire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F44A7F-728B-3E60-55D2-444A09E1E9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84430"/>
            <a:ext cx="12192000" cy="237381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CB97522-50D0-7ED4-B277-EDB3EC3229AF}"/>
              </a:ext>
            </a:extLst>
          </p:cNvPr>
          <p:cNvSpPr txBox="1"/>
          <p:nvPr/>
        </p:nvSpPr>
        <p:spPr>
          <a:xfrm>
            <a:off x="782320" y="2188904"/>
            <a:ext cx="10180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Supporting  Families</a:t>
            </a:r>
            <a:r>
              <a:rPr lang="en-GB" sz="4800"/>
              <a:t>, Children</a:t>
            </a:r>
          </a:p>
          <a:p>
            <a:pPr algn="ctr"/>
            <a:r>
              <a:rPr lang="en-GB" sz="4800"/>
              <a:t>and </a:t>
            </a:r>
            <a:r>
              <a:rPr lang="en-GB" sz="4800" dirty="0"/>
              <a:t>Young People  </a:t>
            </a:r>
          </a:p>
        </p:txBody>
      </p:sp>
    </p:spTree>
    <p:extLst>
      <p:ext uri="{BB962C8B-B14F-4D97-AF65-F5344CB8AC3E}">
        <p14:creationId xmlns:p14="http://schemas.microsoft.com/office/powerpoint/2010/main" val="9630681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3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5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7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9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59DFFF-3BFA-8917-ED8F-E92116CC5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GB" sz="4000" b="1" dirty="0">
                <a:solidFill>
                  <a:srgbClr val="FFFFFF"/>
                </a:solidFill>
              </a:rPr>
              <a:t>What are Family Hubs?</a:t>
            </a: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0DD4D43D-2B83-49DF-8132-9AE67BA2E99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4593956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163634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A8BF0F7-C073-4F02-5397-CD0DBC695C5C}"/>
              </a:ext>
            </a:extLst>
          </p:cNvPr>
          <p:cNvSpPr txBox="1"/>
          <p:nvPr/>
        </p:nvSpPr>
        <p:spPr>
          <a:xfrm>
            <a:off x="172720" y="182880"/>
            <a:ext cx="89712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National Principles for Family Hubs</a:t>
            </a:r>
            <a:endParaRPr lang="en-GB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65FED75-5FFB-77D1-ED76-110BFBE750D2}"/>
              </a:ext>
            </a:extLst>
          </p:cNvPr>
          <p:cNvSpPr txBox="1"/>
          <p:nvPr/>
        </p:nvSpPr>
        <p:spPr>
          <a:xfrm>
            <a:off x="254000" y="1046480"/>
            <a:ext cx="888746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More accessible </a:t>
            </a:r>
            <a:r>
              <a:rPr lang="en-US" sz="2400" dirty="0"/>
              <a:t>– through clearly branded and communicated hub buildings, virtual offers and outreach. </a:t>
            </a:r>
          </a:p>
          <a:p>
            <a:r>
              <a:rPr lang="en-US" sz="2400" b="1" dirty="0"/>
              <a:t>Better connected </a:t>
            </a:r>
            <a:r>
              <a:rPr lang="en-US" sz="2400" dirty="0"/>
              <a:t>– family hubs drive progress on joining up professionals, services and providers (state, private, voluntary) – through co-location, data sharing, shared outcomes and governance. Moving from services </a:t>
            </a:r>
            <a:r>
              <a:rPr lang="en-US" sz="2400" dirty="0" err="1"/>
              <a:t>organised</a:t>
            </a:r>
            <a:r>
              <a:rPr lang="en-US" sz="2400" dirty="0"/>
              <a:t> for under-fives, to families with children of all ages, reduces fragmentation (even though an emphasis on early years and the ‘Start for Life’ offer will remain). </a:t>
            </a:r>
          </a:p>
          <a:p>
            <a:r>
              <a:rPr lang="en-US" sz="2400" b="1" dirty="0"/>
              <a:t>Relationship-</a:t>
            </a:r>
            <a:r>
              <a:rPr lang="en-US" sz="2400" b="1" dirty="0" err="1"/>
              <a:t>centred</a:t>
            </a:r>
            <a:r>
              <a:rPr lang="en-US" sz="2400" b="1" dirty="0"/>
              <a:t> –</a:t>
            </a:r>
            <a:r>
              <a:rPr lang="en-US" sz="2400" dirty="0"/>
              <a:t> practice in a family hub builds on family strengths and looks to improve family relationships to address underlying issues.</a:t>
            </a:r>
          </a:p>
        </p:txBody>
      </p:sp>
    </p:spTree>
    <p:extLst>
      <p:ext uri="{BB962C8B-B14F-4D97-AF65-F5344CB8AC3E}">
        <p14:creationId xmlns:p14="http://schemas.microsoft.com/office/powerpoint/2010/main" val="3268999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9A724DBA-D2D9-471E-8ED7-2015DDD950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1B4DE42-88DC-43CB-982C-AFFEEB989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14" y="525982"/>
            <a:ext cx="4282983" cy="120036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Who are Family Hub Networks for?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4641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0234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oster of a family hub network&#10;&#10;Description automatically generated">
            <a:extLst>
              <a:ext uri="{FF2B5EF4-FFF2-40B4-BE49-F238E27FC236}">
                <a16:creationId xmlns:a16="http://schemas.microsoft.com/office/drawing/2014/main" id="{572588DB-383A-A34A-E1C6-59B22565EF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44" y="1363865"/>
            <a:ext cx="5628018" cy="389740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277786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EC7731-82D9-5A54-DBAA-D1EDB654EC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239012" y="2031101"/>
            <a:ext cx="4282984" cy="3511943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/>
            <a:r>
              <a:rPr lang="en-US" sz="2400" dirty="0"/>
              <a:t>All families 0-19</a:t>
            </a:r>
            <a:endParaRPr lang="en-US" sz="2400" i="1" dirty="0"/>
          </a:p>
          <a:p>
            <a:pPr marL="0"/>
            <a:r>
              <a:rPr lang="en-US" sz="2400" dirty="0"/>
              <a:t>Families who need a helping hand.</a:t>
            </a:r>
          </a:p>
          <a:p>
            <a:pPr marL="0"/>
            <a:r>
              <a:rPr lang="en-US" sz="2400" dirty="0"/>
              <a:t>Families who need intensive help from targeted services</a:t>
            </a:r>
          </a:p>
          <a:p>
            <a:pPr marL="0"/>
            <a:r>
              <a:rPr lang="en-US" sz="2400" dirty="0"/>
              <a:t>Families who need extra help from more than one service.</a:t>
            </a:r>
          </a:p>
          <a:p>
            <a:pPr marL="0"/>
            <a:r>
              <a:rPr lang="en-US" sz="2400" dirty="0"/>
              <a:t>Families who need help to navigate the system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677179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232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02D64ED-2584-893E-CC98-62900B2049DA}"/>
              </a:ext>
            </a:extLst>
          </p:cNvPr>
          <p:cNvSpPr txBox="1"/>
          <p:nvPr/>
        </p:nvSpPr>
        <p:spPr>
          <a:xfrm>
            <a:off x="142240" y="182880"/>
            <a:ext cx="90017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Is this a focus only on buildings? </a:t>
            </a:r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2DEA86-7C33-E6E9-BE69-720E5EAB1C9E}"/>
              </a:ext>
            </a:extLst>
          </p:cNvPr>
          <p:cNvSpPr txBox="1"/>
          <p:nvPr/>
        </p:nvSpPr>
        <p:spPr>
          <a:xfrm>
            <a:off x="284480" y="706100"/>
            <a:ext cx="1083056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dirty="0">
                <a:effectLst/>
              </a:rPr>
              <a:t>Hubs are not necessarily about creating new buildings but focus on bringing services together and changing the way family help and support is delivered locally. </a:t>
            </a:r>
          </a:p>
          <a:p>
            <a:r>
              <a:rPr lang="en-US" sz="2400" b="0" i="0" dirty="0">
                <a:effectLst/>
              </a:rPr>
              <a:t>     In practice, this will be a mix of using children’s </a:t>
            </a:r>
            <a:r>
              <a:rPr lang="en-US" sz="2400" b="0" i="0" dirty="0" err="1">
                <a:effectLst/>
              </a:rPr>
              <a:t>centres</a:t>
            </a:r>
            <a:r>
              <a:rPr lang="en-US" sz="2400" b="0" i="0" dirty="0">
                <a:effectLst/>
              </a:rPr>
              <a:t> and other LA spaces, and              repurposing other public buildings such as libraries, schools, even high street shops. </a:t>
            </a:r>
          </a:p>
          <a:p>
            <a:endParaRPr lang="en-US" sz="2400" b="0" i="0" dirty="0">
              <a:effectLst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dirty="0">
                <a:effectLst/>
              </a:rPr>
              <a:t>A significant proportion of Family Hub services will be delivered virtually</a:t>
            </a:r>
            <a:r>
              <a:rPr lang="en-US" sz="2400" dirty="0"/>
              <a:t> through </a:t>
            </a:r>
            <a:r>
              <a:rPr lang="en-US" sz="2400" dirty="0" err="1"/>
              <a:t>programmes</a:t>
            </a:r>
            <a:r>
              <a:rPr lang="en-US" sz="2400" dirty="0"/>
              <a:t>, websites, online resources, texting services etc.</a:t>
            </a:r>
            <a:endParaRPr lang="en-US" sz="2400" b="0" i="0" dirty="0">
              <a:effectLst/>
            </a:endParaRPr>
          </a:p>
          <a:p>
            <a:endParaRPr lang="en-US" sz="2400" b="0" i="0" dirty="0">
              <a:effectLst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dirty="0">
                <a:effectLst/>
              </a:rPr>
              <a:t>Other services will be delivered in the homes of families themselves – outreach will form an integral part of Family Hubs, overcoming the access barriers many families experience in receiving the support they need.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634510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3DD6673-F720-C970-63B5-2CCD1815536A}"/>
              </a:ext>
            </a:extLst>
          </p:cNvPr>
          <p:cNvSpPr txBox="1"/>
          <p:nvPr/>
        </p:nvSpPr>
        <p:spPr>
          <a:xfrm>
            <a:off x="-71120" y="170619"/>
            <a:ext cx="11165839" cy="6033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36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do we support families?</a:t>
            </a: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endParaRPr lang="en-GB" sz="3600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36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Family Hub Network provides a range of Universal and Targeted services in response to identified need</a:t>
            </a: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endParaRPr lang="en-GB" sz="3600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36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priority is prevention and early intervention at levels 2 and 3</a:t>
            </a:r>
          </a:p>
          <a:p>
            <a:pPr marL="7429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sz="2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4283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3DD6673-F720-C970-63B5-2CCD1815536A}"/>
              </a:ext>
            </a:extLst>
          </p:cNvPr>
          <p:cNvSpPr txBox="1"/>
          <p:nvPr/>
        </p:nvSpPr>
        <p:spPr>
          <a:xfrm>
            <a:off x="314961" y="241739"/>
            <a:ext cx="10016710" cy="4811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07000"/>
              </a:lnSpc>
            </a:pPr>
            <a:r>
              <a:rPr lang="en-GB" sz="32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focus on the following outcomes:</a:t>
            </a:r>
          </a:p>
          <a:p>
            <a:pPr marL="457200" lvl="0" indent="-457200">
              <a:lnSpc>
                <a:spcPct val="107000"/>
              </a:lnSpc>
              <a:buFont typeface="Arial" panose="020B0604020202020204" pitchFamily="34" charset="0"/>
              <a:buChar char="•"/>
            </a:pPr>
            <a:endParaRPr lang="en-GB" sz="3200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32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Early identification and prevention of risk of harm</a:t>
            </a:r>
          </a:p>
          <a:p>
            <a:pPr marL="457200" lvl="0" indent="-45720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Children achieve a Good Level of Development and are ready for learning</a:t>
            </a:r>
          </a:p>
          <a:p>
            <a:pPr marL="457200" lvl="0" indent="-45720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32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Parents are job ready and economically active with increased aspiration for themselves and their children</a:t>
            </a:r>
          </a:p>
          <a:p>
            <a:pPr marL="457200" lvl="0" indent="-45720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Improved health and </a:t>
            </a:r>
            <a:r>
              <a:rPr lang="en-GB" sz="32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wellbeing of parents and their children.</a:t>
            </a:r>
            <a:endParaRPr lang="en-GB" sz="32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730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9C40546-6CF5-8588-00AC-5DDFD7B80C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8406936"/>
              </p:ext>
            </p:extLst>
          </p:nvPr>
        </p:nvGraphicFramePr>
        <p:xfrm>
          <a:off x="396240" y="797540"/>
          <a:ext cx="10637520" cy="54813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8760">
                  <a:extLst>
                    <a:ext uri="{9D8B030D-6E8A-4147-A177-3AD203B41FA5}">
                      <a16:colId xmlns:a16="http://schemas.microsoft.com/office/drawing/2014/main" val="3824870244"/>
                    </a:ext>
                  </a:extLst>
                </a:gridCol>
                <a:gridCol w="5318760">
                  <a:extLst>
                    <a:ext uri="{9D8B030D-6E8A-4147-A177-3AD203B41FA5}">
                      <a16:colId xmlns:a16="http://schemas.microsoft.com/office/drawing/2014/main" val="2837019378"/>
                    </a:ext>
                  </a:extLst>
                </a:gridCol>
              </a:tblGrid>
              <a:tr h="929041">
                <a:tc>
                  <a:txBody>
                    <a:bodyPr/>
                    <a:lstStyle/>
                    <a:p>
                      <a:r>
                        <a:rPr lang="en-GB" sz="2800" dirty="0"/>
                        <a:t>Universal Services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Stay and Play </a:t>
                      </a:r>
                    </a:p>
                    <a:p>
                      <a:r>
                        <a:rPr lang="en-GB" dirty="0"/>
                        <a:t>Under ones</a:t>
                      </a:r>
                    </a:p>
                    <a:p>
                      <a:r>
                        <a:rPr lang="en-GB" dirty="0"/>
                        <a:t>BABES – Breastfeeding Support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3395148"/>
                  </a:ext>
                </a:extLst>
              </a:tr>
              <a:tr h="1486465">
                <a:tc>
                  <a:txBody>
                    <a:bodyPr/>
                    <a:lstStyle/>
                    <a:p>
                      <a:r>
                        <a:rPr lang="en-GB" sz="2800" dirty="0"/>
                        <a:t>Family Support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Parenting Programmes</a:t>
                      </a:r>
                    </a:p>
                    <a:p>
                      <a:r>
                        <a:rPr lang="en-GB" dirty="0"/>
                        <a:t>Baby Massage</a:t>
                      </a:r>
                    </a:p>
                    <a:p>
                      <a:r>
                        <a:rPr lang="en-GB" dirty="0"/>
                        <a:t>Sleep Tight </a:t>
                      </a:r>
                    </a:p>
                    <a:p>
                      <a:r>
                        <a:rPr lang="en-GB" dirty="0" err="1"/>
                        <a:t>Theraplay</a:t>
                      </a:r>
                      <a:endParaRPr lang="en-GB" dirty="0"/>
                    </a:p>
                    <a:p>
                      <a:r>
                        <a:rPr lang="en-GB" dirty="0"/>
                        <a:t>1:1 Support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284527"/>
                  </a:ext>
                </a:extLst>
              </a:tr>
              <a:tr h="1486465">
                <a:tc>
                  <a:txBody>
                    <a:bodyPr/>
                    <a:lstStyle/>
                    <a:p>
                      <a:r>
                        <a:rPr lang="en-GB" sz="2800" dirty="0"/>
                        <a:t>Ready for Learning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PEEP</a:t>
                      </a:r>
                    </a:p>
                    <a:p>
                      <a:r>
                        <a:rPr lang="en-GB" dirty="0"/>
                        <a:t>Forest School</a:t>
                      </a:r>
                    </a:p>
                    <a:p>
                      <a:r>
                        <a:rPr lang="en-GB" dirty="0"/>
                        <a:t>Lets Play</a:t>
                      </a:r>
                    </a:p>
                    <a:p>
                      <a:r>
                        <a:rPr lang="en-GB" dirty="0"/>
                        <a:t>Little Talkers </a:t>
                      </a:r>
                    </a:p>
                    <a:p>
                      <a:r>
                        <a:rPr lang="en-GB" dirty="0"/>
                        <a:t>Now I am Two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7238865"/>
                  </a:ext>
                </a:extLst>
              </a:tr>
              <a:tr h="929041">
                <a:tc>
                  <a:txBody>
                    <a:bodyPr/>
                    <a:lstStyle/>
                    <a:p>
                      <a:r>
                        <a:rPr lang="en-GB" sz="2400" dirty="0"/>
                        <a:t>Improving Health &amp; Wellbeing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PHEW group</a:t>
                      </a:r>
                    </a:p>
                    <a:p>
                      <a:r>
                        <a:rPr lang="en-GB" dirty="0"/>
                        <a:t>Dealing with a Feeling </a:t>
                      </a:r>
                    </a:p>
                    <a:p>
                      <a:r>
                        <a:rPr lang="en-GB" dirty="0"/>
                        <a:t>Breastfeeding Support/Weaning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6419129"/>
                  </a:ext>
                </a:extLst>
              </a:tr>
              <a:tr h="650328">
                <a:tc>
                  <a:txBody>
                    <a:bodyPr/>
                    <a:lstStyle/>
                    <a:p>
                      <a:r>
                        <a:rPr lang="en-GB" sz="2400" dirty="0"/>
                        <a:t>Ready for 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Volunteering</a:t>
                      </a:r>
                    </a:p>
                    <a:p>
                      <a:r>
                        <a:rPr lang="en-GB" dirty="0"/>
                        <a:t>Opening Doors to Confidence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811461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9D0E74E-00F6-91FD-8F9D-C8D93A4CF969}"/>
              </a:ext>
            </a:extLst>
          </p:cNvPr>
          <p:cNvSpPr txBox="1"/>
          <p:nvPr/>
        </p:nvSpPr>
        <p:spPr>
          <a:xfrm>
            <a:off x="182880" y="274320"/>
            <a:ext cx="6097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Our interventions</a:t>
            </a:r>
          </a:p>
        </p:txBody>
      </p:sp>
    </p:spTree>
    <p:extLst>
      <p:ext uri="{BB962C8B-B14F-4D97-AF65-F5344CB8AC3E}">
        <p14:creationId xmlns:p14="http://schemas.microsoft.com/office/powerpoint/2010/main" val="27555749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7A4907D-CC10-DBF9-A51A-8C139014C3DB}"/>
              </a:ext>
            </a:extLst>
          </p:cNvPr>
          <p:cNvSpPr txBox="1"/>
          <p:nvPr/>
        </p:nvSpPr>
        <p:spPr>
          <a:xfrm>
            <a:off x="3566160" y="365760"/>
            <a:ext cx="3931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The Family Support Service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3F5500-C580-6456-980A-524405CDE169}"/>
              </a:ext>
            </a:extLst>
          </p:cNvPr>
          <p:cNvSpPr txBox="1"/>
          <p:nvPr/>
        </p:nvSpPr>
        <p:spPr>
          <a:xfrm flipH="1">
            <a:off x="457199" y="1076959"/>
            <a:ext cx="2001519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Parenting Support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6940A3-9404-D9E6-D68F-1A5AFD176D9A}"/>
              </a:ext>
            </a:extLst>
          </p:cNvPr>
          <p:cNvSpPr txBox="1"/>
          <p:nvPr/>
        </p:nvSpPr>
        <p:spPr>
          <a:xfrm flipH="1">
            <a:off x="2702560" y="1110873"/>
            <a:ext cx="1727200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Sleep Support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089D46-CB6F-04F8-EDAB-521545C6B428}"/>
              </a:ext>
            </a:extLst>
          </p:cNvPr>
          <p:cNvSpPr txBox="1"/>
          <p:nvPr/>
        </p:nvSpPr>
        <p:spPr>
          <a:xfrm flipH="1">
            <a:off x="5003800" y="1087566"/>
            <a:ext cx="1727200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Routines &amp; Boundaries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457F07-09A5-1961-F9DA-160E14AD5ADA}"/>
              </a:ext>
            </a:extLst>
          </p:cNvPr>
          <p:cNvSpPr txBox="1"/>
          <p:nvPr/>
        </p:nvSpPr>
        <p:spPr>
          <a:xfrm flipH="1">
            <a:off x="7305040" y="1087566"/>
            <a:ext cx="1727200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Support with Behaviour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CF3C3D-CB93-FDE9-D618-A0FFB5927C41}"/>
              </a:ext>
            </a:extLst>
          </p:cNvPr>
          <p:cNvSpPr txBox="1"/>
          <p:nvPr/>
        </p:nvSpPr>
        <p:spPr>
          <a:xfrm flipH="1">
            <a:off x="457199" y="2287896"/>
            <a:ext cx="2219963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Domestic Abuse Support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3B6A96-0785-2ACB-5F43-8071E84B1DCE}"/>
              </a:ext>
            </a:extLst>
          </p:cNvPr>
          <p:cNvSpPr txBox="1"/>
          <p:nvPr/>
        </p:nvSpPr>
        <p:spPr>
          <a:xfrm flipH="1">
            <a:off x="3108960" y="2438400"/>
            <a:ext cx="2184400" cy="15696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Support for Parents with Bonding and Attachment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3EB467-46FA-0DD6-0F30-A5EBD431BFE0}"/>
              </a:ext>
            </a:extLst>
          </p:cNvPr>
          <p:cNvSpPr txBox="1"/>
          <p:nvPr/>
        </p:nvSpPr>
        <p:spPr>
          <a:xfrm flipH="1">
            <a:off x="5725158" y="2487076"/>
            <a:ext cx="2184400" cy="15696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Supporting Parents of Children with SEND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369707-BCDB-85ED-B202-D643D36EF0D2}"/>
              </a:ext>
            </a:extLst>
          </p:cNvPr>
          <p:cNvSpPr txBox="1"/>
          <p:nvPr/>
        </p:nvSpPr>
        <p:spPr>
          <a:xfrm flipH="1">
            <a:off x="9895839" y="1110873"/>
            <a:ext cx="1838961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Relationships Matter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AFA1D82-63B2-2ADF-DA08-8279DE1B71E4}"/>
              </a:ext>
            </a:extLst>
          </p:cNvPr>
          <p:cNvSpPr txBox="1"/>
          <p:nvPr/>
        </p:nvSpPr>
        <p:spPr>
          <a:xfrm flipH="1">
            <a:off x="8554720" y="2487076"/>
            <a:ext cx="1727200" cy="20313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Supporting Parents &amp; Children who are isolated due to English as an additional Language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774879-DE01-CB90-12F4-1AE272F39643}"/>
              </a:ext>
            </a:extLst>
          </p:cNvPr>
          <p:cNvSpPr txBox="1"/>
          <p:nvPr/>
        </p:nvSpPr>
        <p:spPr>
          <a:xfrm flipH="1">
            <a:off x="731518" y="3418840"/>
            <a:ext cx="1727200" cy="163121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Support or signposting to debt and housing services </a:t>
            </a:r>
          </a:p>
        </p:txBody>
      </p:sp>
    </p:spTree>
    <p:extLst>
      <p:ext uri="{BB962C8B-B14F-4D97-AF65-F5344CB8AC3E}">
        <p14:creationId xmlns:p14="http://schemas.microsoft.com/office/powerpoint/2010/main" val="2588619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857B2A-95FF-4E27-3D3C-403355AE873C}"/>
              </a:ext>
            </a:extLst>
          </p:cNvPr>
          <p:cNvSpPr txBox="1"/>
          <p:nvPr/>
        </p:nvSpPr>
        <p:spPr>
          <a:xfrm>
            <a:off x="457200" y="416560"/>
            <a:ext cx="414528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Early Years Practitioners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Stay &amp; Play/BABES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Lets Play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Little Talkers 0-1/2-3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Little Learners Creche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Dealing with a Feeling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PEEP – Baby/Toddler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PEEP –Little Sparkles for children with emerging needs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Under 1’s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Forest Schools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317DC7-F742-0EBE-D162-3E28CD83ED85}"/>
              </a:ext>
            </a:extLst>
          </p:cNvPr>
          <p:cNvSpPr txBox="1"/>
          <p:nvPr/>
        </p:nvSpPr>
        <p:spPr>
          <a:xfrm>
            <a:off x="6268720" y="589280"/>
            <a:ext cx="456184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Community Development Worker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Outreach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Co-production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Partnership working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Information, Advice and Guidance appointments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Community events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Recruiting and supporting volunteers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5526921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86B43F-8C19-4880-B094-3C17F488C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730" y="142437"/>
            <a:ext cx="3320794" cy="2694247"/>
          </a:xfrm>
          <a:solidFill>
            <a:srgbClr val="7030A0"/>
          </a:solidFill>
        </p:spPr>
        <p:txBody>
          <a:bodyPr anchor="ctr">
            <a:normAutofit/>
          </a:bodyPr>
          <a:lstStyle/>
          <a:p>
            <a:r>
              <a:rPr lang="en-GB" b="1" dirty="0">
                <a:solidFill>
                  <a:srgbClr val="FFFFFF"/>
                </a:solidFill>
              </a:rPr>
              <a:t>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439AD7-5E2E-40BD-B504-34C9B7FD96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0818" y="142437"/>
            <a:ext cx="7861129" cy="395583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dirty="0"/>
              <a:t>For more info please contact:</a:t>
            </a:r>
          </a:p>
          <a:p>
            <a:r>
              <a:rPr lang="en-GB" sz="2000" dirty="0"/>
              <a:t>Family Hub Enquiries: </a:t>
            </a:r>
            <a:r>
              <a:rPr lang="en-GB" sz="2000" dirty="0">
                <a:hlinkClick r:id="rId2"/>
              </a:rPr>
              <a:t>FH.Enquiries@nottscc.gov.uk</a:t>
            </a:r>
            <a:r>
              <a:rPr lang="en-GB" sz="2000" dirty="0"/>
              <a:t> </a:t>
            </a:r>
          </a:p>
          <a:p>
            <a:r>
              <a:rPr lang="en-GB" sz="2000" dirty="0"/>
              <a:t>Family Hub Network Manager   </a:t>
            </a:r>
            <a:r>
              <a:rPr lang="en-GB" sz="2000" dirty="0">
                <a:hlinkClick r:id="rId3"/>
              </a:rPr>
              <a:t>lis.Dixon@nottscc.gov.uk</a:t>
            </a:r>
            <a:r>
              <a:rPr lang="en-GB" sz="2000" dirty="0"/>
              <a:t> </a:t>
            </a:r>
          </a:p>
          <a:p>
            <a:r>
              <a:rPr lang="en-GB" sz="2000" dirty="0"/>
              <a:t>Family Hub Network Manager </a:t>
            </a:r>
            <a:r>
              <a:rPr lang="en-GB" sz="2000" dirty="0">
                <a:hlinkClick r:id="rId4"/>
              </a:rPr>
              <a:t>Debbie.Marrows@nottscc.gov.uk</a:t>
            </a:r>
            <a:r>
              <a:rPr lang="en-GB" sz="2000" dirty="0"/>
              <a:t> </a:t>
            </a:r>
          </a:p>
          <a:p>
            <a:r>
              <a:rPr lang="en-GB" sz="2000" dirty="0"/>
              <a:t>Family Hub Early Years Lead </a:t>
            </a:r>
            <a:r>
              <a:rPr lang="en-GB" sz="2000" dirty="0">
                <a:hlinkClick r:id="rId5"/>
              </a:rPr>
              <a:t>Gemma.Clarke@nottscc.gov.uk</a:t>
            </a:r>
            <a:r>
              <a:rPr lang="en-GB" sz="2000" dirty="0"/>
              <a:t> </a:t>
            </a:r>
          </a:p>
          <a:p>
            <a:r>
              <a:rPr lang="en-GB" sz="2000" dirty="0"/>
              <a:t>Family Hub Child&amp; Family Support Lead </a:t>
            </a:r>
            <a:r>
              <a:rPr lang="en-GB" sz="2000" dirty="0">
                <a:hlinkClick r:id="rId6"/>
              </a:rPr>
              <a:t>Louise.duke2@nottscc.gov.uk</a:t>
            </a:r>
            <a:r>
              <a:rPr lang="en-GB" sz="2000" dirty="0"/>
              <a:t> </a:t>
            </a:r>
          </a:p>
          <a:p>
            <a:r>
              <a:rPr lang="en-GB" sz="2000" dirty="0"/>
              <a:t>Family Hub Community Development Worker Hazel.O’Connell2@nottscc.gov.uk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Website: </a:t>
            </a:r>
            <a:r>
              <a:rPr lang="en-GB" sz="2000" dirty="0">
                <a:hlinkClick r:id="rId7"/>
              </a:rPr>
              <a:t>Discover your local family hub | Nottinghamshire County Council</a:t>
            </a:r>
            <a:endParaRPr lang="en-GB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D06DAC-035D-6C12-A53C-E44011DBF06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4484182"/>
            <a:ext cx="12192000" cy="237381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D581332-0025-4C0A-40D9-3B6C3DB8078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5334" y="2960597"/>
            <a:ext cx="1523585" cy="1523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0341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028a423a-987b-4ddd-8127-5762e5f3fe6f">
      <UserInfo>
        <DisplayName>Lesley Thomson</DisplayName>
        <AccountId>20</AccountId>
        <AccountType/>
      </UserInfo>
      <UserInfo>
        <DisplayName>Debbie Jesson</DisplayName>
        <AccountId>25</AccountId>
        <AccountType/>
      </UserInfo>
    </SharedWithUsers>
    <lcf76f155ced4ddcb4097134ff3c332f xmlns="cc890204-36b6-4328-931e-de10d3c24e7e">
      <Terms xmlns="http://schemas.microsoft.com/office/infopath/2007/PartnerControls"/>
    </lcf76f155ced4ddcb4097134ff3c332f>
    <TaxCatchAll xmlns="88cc1ac3-d661-4513-9676-173c55b04fe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F856F38BCB6E7468992BAD0298086B9" ma:contentTypeVersion="17" ma:contentTypeDescription="Create a new document." ma:contentTypeScope="" ma:versionID="41db98611e6dbad8a64c6a920ce57fff">
  <xsd:schema xmlns:xsd="http://www.w3.org/2001/XMLSchema" xmlns:xs="http://www.w3.org/2001/XMLSchema" xmlns:p="http://schemas.microsoft.com/office/2006/metadata/properties" xmlns:ns2="cc890204-36b6-4328-931e-de10d3c24e7e" xmlns:ns3="028a423a-987b-4ddd-8127-5762e5f3fe6f" xmlns:ns4="88cc1ac3-d661-4513-9676-173c55b04fe2" targetNamespace="http://schemas.microsoft.com/office/2006/metadata/properties" ma:root="true" ma:fieldsID="4798b5d19d4b0781afbed33578af9178" ns2:_="" ns3:_="" ns4:_="">
    <xsd:import namespace="cc890204-36b6-4328-931e-de10d3c24e7e"/>
    <xsd:import namespace="028a423a-987b-4ddd-8127-5762e5f3fe6f"/>
    <xsd:import namespace="88cc1ac3-d661-4513-9676-173c55b04fe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890204-36b6-4328-931e-de10d3c24e7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12976cec-d0ce-485f-bc4a-34973482e79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8a423a-987b-4ddd-8127-5762e5f3fe6f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cc1ac3-d661-4513-9676-173c55b04fe2" elementFormDefault="qualified">
    <xsd:import namespace="http://schemas.microsoft.com/office/2006/documentManagement/types"/>
    <xsd:import namespace="http://schemas.microsoft.com/office/infopath/2007/PartnerControls"/>
    <xsd:element name="TaxCatchAll" ma:index="22" nillable="true" ma:displayName="Taxonomy Catch All Column" ma:hidden="true" ma:list="{e39f0b3c-d08b-4223-97d7-41d2741cdfb6}" ma:internalName="TaxCatchAll" ma:showField="CatchAllData" ma:web="028a423a-987b-4ddd-8127-5762e5f3fe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59745D5-F937-40CE-A9F4-CB637C272684}">
  <ds:schemaRefs>
    <ds:schemaRef ds:uri="http://schemas.openxmlformats.org/package/2006/metadata/core-properties"/>
    <ds:schemaRef ds:uri="http://purl.org/dc/terms/"/>
    <ds:schemaRef ds:uri="http://purl.org/dc/elements/1.1/"/>
    <ds:schemaRef ds:uri="http://schemas.microsoft.com/office/infopath/2007/PartnerControls"/>
    <ds:schemaRef ds:uri="http://purl.org/dc/dcmitype/"/>
    <ds:schemaRef ds:uri="88cc1ac3-d661-4513-9676-173c55b04fe2"/>
    <ds:schemaRef ds:uri="http://schemas.microsoft.com/office/2006/documentManagement/types"/>
    <ds:schemaRef ds:uri="http://www.w3.org/XML/1998/namespace"/>
    <ds:schemaRef ds:uri="028a423a-987b-4ddd-8127-5762e5f3fe6f"/>
    <ds:schemaRef ds:uri="cc890204-36b6-4328-931e-de10d3c24e7e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ED92999A-8876-4FBF-86F0-E0FF0AA5BAA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AB4DEE7-7DA3-4715-B926-8501567D549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890204-36b6-4328-931e-de10d3c24e7e"/>
    <ds:schemaRef ds:uri="028a423a-987b-4ddd-8127-5762e5f3fe6f"/>
    <ds:schemaRef ds:uri="88cc1ac3-d661-4513-9676-173c55b04fe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8fd7c08e-9c24-436d-a6ad-a8ecb8394d49}" enabled="1" method="Standard" siteId="{6e5a37bb-a961-4e4f-baae-2798a2245f30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1852</TotalTime>
  <Words>774</Words>
  <Application>Microsoft Office PowerPoint</Application>
  <PresentationFormat>Widescreen</PresentationFormat>
  <Paragraphs>105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4_Custom Design</vt:lpstr>
      <vt:lpstr>Family Hub Networks in Nottinghamshire</vt:lpstr>
      <vt:lpstr>What are Family Hubs?</vt:lpstr>
      <vt:lpstr>PowerPoint Presentation</vt:lpstr>
      <vt:lpstr>Who are Family Hub Networks for?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Nottinghamshire Family Hubs</dc:title>
  <dc:creator>Cheryl Smith</dc:creator>
  <cp:lastModifiedBy>Una Daniel</cp:lastModifiedBy>
  <cp:revision>21</cp:revision>
  <dcterms:created xsi:type="dcterms:W3CDTF">2022-01-26T16:01:27Z</dcterms:created>
  <dcterms:modified xsi:type="dcterms:W3CDTF">2025-06-04T12:11:39Z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0x0101001F856F38BCB6E7468992BAD0298086B9</vt:lpwstr>
  </property>
  <property fmtid="{D5CDD505-2E9C-101B-9397-08002B2CF9AE}" pid="3" name="MediaServiceImageTags">
    <vt:lpwstr/>
  </property>
</Properties>
</file>