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4"/>
  </p:sldMasterIdLst>
  <p:notesMasterIdLst>
    <p:notesMasterId r:id="rId15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</p:sldIdLst>
  <p:sldSz cx="14630400" cy="8229600"/>
  <p:notesSz cx="8229600" cy="14630400"/>
  <p:embeddedFontLst>
    <p:embeddedFont>
      <p:font typeface="Lato" panose="020F0502020204030203" pitchFamily="34" charset="0"/>
      <p:regular r:id="rId16"/>
      <p:bold r:id="rId17"/>
      <p:italic r:id="rId18"/>
      <p:boldItalic r:id="rId19"/>
    </p:embeddedFont>
    <p:embeddedFont>
      <p:font typeface="Lato Bold" panose="020F0502020204030203" charset="0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FE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0588" autoAdjust="0"/>
  </p:normalViewPr>
  <p:slideViewPr>
    <p:cSldViewPr snapToGrid="0" snapToObjects="1">
      <p:cViewPr varScale="1">
        <p:scale>
          <a:sx n="62" d="100"/>
          <a:sy n="62" d="100"/>
        </p:scale>
        <p:origin x="984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3.fntdata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2.fntdata"/><Relationship Id="rId2" Type="http://schemas.openxmlformats.org/officeDocument/2006/relationships/customXml" Target="../customXml/item2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font" Target="fonts/font4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3998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D6C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FECE6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D6C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FECE6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D6C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FECE6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D6C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FECE6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D6C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FECE6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D6C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FECE6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D6C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FECE6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D6C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FECE6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D6C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FECE6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D6C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FECE6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svg"/><Relationship Id="rId5" Type="http://schemas.openxmlformats.org/officeDocument/2006/relationships/image" Target="../media/image7.svg"/><Relationship Id="rId4" Type="http://schemas.openxmlformats.org/officeDocument/2006/relationships/image" Target="../media/image6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10" Type="http://schemas.openxmlformats.org/officeDocument/2006/relationships/image" Target="../media/image16.svg"/><Relationship Id="rId4" Type="http://schemas.openxmlformats.org/officeDocument/2006/relationships/image" Target="../media/image10.sv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svg"/><Relationship Id="rId5" Type="http://schemas.openxmlformats.org/officeDocument/2006/relationships/image" Target="../media/image19.svg"/><Relationship Id="rId4" Type="http://schemas.openxmlformats.org/officeDocument/2006/relationships/image" Target="../media/image18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3" Type="http://schemas.openxmlformats.org/officeDocument/2006/relationships/image" Target="../media/image17.svg"/><Relationship Id="rId7" Type="http://schemas.openxmlformats.org/officeDocument/2006/relationships/image" Target="../media/image18.sv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7.svg"/><Relationship Id="rId5" Type="http://schemas.openxmlformats.org/officeDocument/2006/relationships/image" Target="../media/image26.svg"/><Relationship Id="rId4" Type="http://schemas.openxmlformats.org/officeDocument/2006/relationships/image" Target="../media/image25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13953" y="469761"/>
            <a:ext cx="4488894" cy="4534733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6059805" y="5694402"/>
            <a:ext cx="6620589" cy="5120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000"/>
              </a:lnSpc>
              <a:buNone/>
            </a:pPr>
            <a:r>
              <a:rPr lang="en-US" sz="3200" b="1" dirty="0">
                <a:solidFill>
                  <a:srgbClr val="282824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SEND Parents and Carers Handbook</a:t>
            </a:r>
            <a:endParaRPr lang="en-US" sz="3200" dirty="0"/>
          </a:p>
        </p:txBody>
      </p:sp>
      <p:sp>
        <p:nvSpPr>
          <p:cNvPr id="5" name="Text 1"/>
          <p:cNvSpPr/>
          <p:nvPr/>
        </p:nvSpPr>
        <p:spPr>
          <a:xfrm>
            <a:off x="6059805" y="6384012"/>
            <a:ext cx="7997190" cy="4514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750"/>
              </a:lnSpc>
              <a:buNone/>
            </a:pPr>
            <a:r>
              <a:rPr lang="en-US" sz="140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Supporting children with Special Educational Needs and Disabilities at Abbey Gates Primary School. A guide to understanding how we identify needs, provide support and review progress together.</a:t>
            </a:r>
            <a:endParaRPr lang="en-US" sz="1400" dirty="0"/>
          </a:p>
        </p:txBody>
      </p:sp>
      <p:sp>
        <p:nvSpPr>
          <p:cNvPr id="6" name="Shape 2"/>
          <p:cNvSpPr/>
          <p:nvPr/>
        </p:nvSpPr>
        <p:spPr>
          <a:xfrm>
            <a:off x="6059805" y="6968609"/>
            <a:ext cx="2011442" cy="278725"/>
          </a:xfrm>
          <a:prstGeom prst="roundRect">
            <a:avLst>
              <a:gd name="adj" fmla="val 7055"/>
            </a:avLst>
          </a:prstGeom>
          <a:solidFill>
            <a:srgbClr val="E7E7E4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7" name="Text 3"/>
          <p:cNvSpPr/>
          <p:nvPr/>
        </p:nvSpPr>
        <p:spPr>
          <a:xfrm>
            <a:off x="6158032" y="7017663"/>
            <a:ext cx="1814989" cy="18061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100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NEXT REVIEW: SUMMER 2026</a:t>
            </a:r>
            <a:endParaRPr lang="en-US" sz="10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EB14A2E-B6BD-3035-35A7-8B3FECC9E8B8}"/>
              </a:ext>
            </a:extLst>
          </p:cNvPr>
          <p:cNvSpPr txBox="1"/>
          <p:nvPr/>
        </p:nvSpPr>
        <p:spPr>
          <a:xfrm>
            <a:off x="12680394" y="7449015"/>
            <a:ext cx="1871947" cy="780585"/>
          </a:xfrm>
          <a:prstGeom prst="rect">
            <a:avLst/>
          </a:prstGeom>
          <a:solidFill>
            <a:srgbClr val="EFECE6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849987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82824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What Is SEND?</a:t>
            </a:r>
            <a:endParaRPr lang="en-US" sz="44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90" y="2154079"/>
            <a:ext cx="8284131" cy="4970383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638943" y="2904173"/>
            <a:ext cx="4205168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A child has SEND if they need extra support that is additional to or different from what is normally provided in the classroom, following the SEND Code of Practice.</a:t>
            </a:r>
            <a:endParaRPr lang="en-US" sz="1750" dirty="0"/>
          </a:p>
        </p:txBody>
      </p:sp>
      <p:sp>
        <p:nvSpPr>
          <p:cNvPr id="5" name="Text 2"/>
          <p:cNvSpPr/>
          <p:nvPr/>
        </p:nvSpPr>
        <p:spPr>
          <a:xfrm>
            <a:off x="9638943" y="4922758"/>
            <a:ext cx="4205168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SEND can change over time—some children need short-term support, whilst others require support throughout their education.</a:t>
            </a:r>
            <a:endParaRPr lang="en-US" sz="175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872C7B8-15A9-6BBA-372D-227181923F0A}"/>
              </a:ext>
            </a:extLst>
          </p:cNvPr>
          <p:cNvSpPr txBox="1"/>
          <p:nvPr/>
        </p:nvSpPr>
        <p:spPr>
          <a:xfrm>
            <a:off x="12680394" y="7449015"/>
            <a:ext cx="1871947" cy="780585"/>
          </a:xfrm>
          <a:prstGeom prst="rect">
            <a:avLst/>
          </a:prstGeom>
          <a:solidFill>
            <a:srgbClr val="EFECE6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843082"/>
            <a:ext cx="6398419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82824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Four Main Areas of SEND</a:t>
            </a:r>
            <a:endParaRPr lang="en-US" sz="4450" dirty="0"/>
          </a:p>
        </p:txBody>
      </p:sp>
      <p:sp>
        <p:nvSpPr>
          <p:cNvPr id="3" name="Shape 1"/>
          <p:cNvSpPr/>
          <p:nvPr/>
        </p:nvSpPr>
        <p:spPr>
          <a:xfrm>
            <a:off x="793790" y="2005489"/>
            <a:ext cx="6407944" cy="2577108"/>
          </a:xfrm>
          <a:prstGeom prst="roundRect">
            <a:avLst>
              <a:gd name="adj" fmla="val 1320"/>
            </a:avLst>
          </a:prstGeom>
          <a:solidFill>
            <a:srgbClr val="E5DFD2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4" name="Shape 2"/>
          <p:cNvSpPr/>
          <p:nvPr/>
        </p:nvSpPr>
        <p:spPr>
          <a:xfrm>
            <a:off x="1020604" y="2232303"/>
            <a:ext cx="680442" cy="680442"/>
          </a:xfrm>
          <a:prstGeom prst="roundRect">
            <a:avLst>
              <a:gd name="adj" fmla="val 13436980"/>
            </a:avLst>
          </a:prstGeom>
          <a:solidFill>
            <a:srgbClr val="282824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207770" y="2419350"/>
            <a:ext cx="306110" cy="30611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1020604" y="3139559"/>
            <a:ext cx="4571881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Social, Emotional and Mental Health</a:t>
            </a:r>
            <a:endParaRPr lang="en-US" sz="2200" dirty="0"/>
          </a:p>
        </p:txBody>
      </p:sp>
      <p:sp>
        <p:nvSpPr>
          <p:cNvPr id="7" name="Text 4"/>
          <p:cNvSpPr/>
          <p:nvPr/>
        </p:nvSpPr>
        <p:spPr>
          <a:xfrm>
            <a:off x="1020604" y="3629978"/>
            <a:ext cx="5954316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Difficulties managing emotions and behaviour (SEMH)</a:t>
            </a:r>
            <a:endParaRPr lang="en-US" sz="1750" dirty="0"/>
          </a:p>
        </p:txBody>
      </p:sp>
      <p:sp>
        <p:nvSpPr>
          <p:cNvPr id="8" name="Shape 5"/>
          <p:cNvSpPr/>
          <p:nvPr/>
        </p:nvSpPr>
        <p:spPr>
          <a:xfrm>
            <a:off x="7428548" y="2005489"/>
            <a:ext cx="6408063" cy="2577108"/>
          </a:xfrm>
          <a:prstGeom prst="roundRect">
            <a:avLst>
              <a:gd name="adj" fmla="val 1320"/>
            </a:avLst>
          </a:prstGeom>
          <a:solidFill>
            <a:srgbClr val="E5DFD2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9" name="Shape 6"/>
          <p:cNvSpPr/>
          <p:nvPr/>
        </p:nvSpPr>
        <p:spPr>
          <a:xfrm>
            <a:off x="7655362" y="2232303"/>
            <a:ext cx="680442" cy="680442"/>
          </a:xfrm>
          <a:prstGeom prst="roundRect">
            <a:avLst>
              <a:gd name="adj" fmla="val 13436980"/>
            </a:avLst>
          </a:prstGeom>
          <a:solidFill>
            <a:srgbClr val="282824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842528" y="2419350"/>
            <a:ext cx="306110" cy="306110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7655362" y="3139559"/>
            <a:ext cx="401478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Communication and Interaction</a:t>
            </a:r>
            <a:endParaRPr lang="en-US" sz="2200" dirty="0"/>
          </a:p>
        </p:txBody>
      </p:sp>
      <p:sp>
        <p:nvSpPr>
          <p:cNvPr id="12" name="Text 8"/>
          <p:cNvSpPr/>
          <p:nvPr/>
        </p:nvSpPr>
        <p:spPr>
          <a:xfrm>
            <a:off x="7655362" y="3629978"/>
            <a:ext cx="5954435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Challenges with sending, receiving and responding to messages (C&amp;I)</a:t>
            </a:r>
            <a:endParaRPr lang="en-US" sz="1750" dirty="0"/>
          </a:p>
        </p:txBody>
      </p:sp>
      <p:sp>
        <p:nvSpPr>
          <p:cNvPr id="13" name="Shape 9"/>
          <p:cNvSpPr/>
          <p:nvPr/>
        </p:nvSpPr>
        <p:spPr>
          <a:xfrm>
            <a:off x="793790" y="4809411"/>
            <a:ext cx="6407944" cy="2577108"/>
          </a:xfrm>
          <a:prstGeom prst="roundRect">
            <a:avLst>
              <a:gd name="adj" fmla="val 1320"/>
            </a:avLst>
          </a:prstGeom>
          <a:solidFill>
            <a:srgbClr val="E5DFD2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4" name="Shape 10"/>
          <p:cNvSpPr/>
          <p:nvPr/>
        </p:nvSpPr>
        <p:spPr>
          <a:xfrm>
            <a:off x="1020604" y="5036225"/>
            <a:ext cx="680442" cy="680442"/>
          </a:xfrm>
          <a:prstGeom prst="roundRect">
            <a:avLst>
              <a:gd name="adj" fmla="val 13436980"/>
            </a:avLst>
          </a:prstGeom>
          <a:solidFill>
            <a:srgbClr val="282824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207770" y="5223272"/>
            <a:ext cx="306110" cy="306110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1020604" y="5943481"/>
            <a:ext cx="2927033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Cognition and Learning</a:t>
            </a:r>
            <a:endParaRPr lang="en-US" sz="2200" dirty="0"/>
          </a:p>
        </p:txBody>
      </p:sp>
      <p:sp>
        <p:nvSpPr>
          <p:cNvPr id="17" name="Text 12"/>
          <p:cNvSpPr/>
          <p:nvPr/>
        </p:nvSpPr>
        <p:spPr>
          <a:xfrm>
            <a:off x="1020604" y="6433899"/>
            <a:ext cx="5954316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Difficulties with thinking, reasoning and understanding (C&amp;L)</a:t>
            </a:r>
            <a:endParaRPr lang="en-US" sz="1750" dirty="0"/>
          </a:p>
        </p:txBody>
      </p:sp>
      <p:sp>
        <p:nvSpPr>
          <p:cNvPr id="18" name="Shape 13"/>
          <p:cNvSpPr/>
          <p:nvPr/>
        </p:nvSpPr>
        <p:spPr>
          <a:xfrm>
            <a:off x="7428548" y="4809411"/>
            <a:ext cx="6408063" cy="2577108"/>
          </a:xfrm>
          <a:prstGeom prst="roundRect">
            <a:avLst>
              <a:gd name="adj" fmla="val 1320"/>
            </a:avLst>
          </a:prstGeom>
          <a:solidFill>
            <a:srgbClr val="E5DFD2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9" name="Shape 14"/>
          <p:cNvSpPr/>
          <p:nvPr/>
        </p:nvSpPr>
        <p:spPr>
          <a:xfrm>
            <a:off x="7655362" y="5036225"/>
            <a:ext cx="680442" cy="680442"/>
          </a:xfrm>
          <a:prstGeom prst="roundRect">
            <a:avLst>
              <a:gd name="adj" fmla="val 13436980"/>
            </a:avLst>
          </a:prstGeom>
          <a:solidFill>
            <a:srgbClr val="282824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20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842528" y="5223272"/>
            <a:ext cx="306110" cy="306110"/>
          </a:xfrm>
          <a:prstGeom prst="rect">
            <a:avLst/>
          </a:prstGeom>
        </p:spPr>
      </p:pic>
      <p:sp>
        <p:nvSpPr>
          <p:cNvPr id="21" name="Text 15"/>
          <p:cNvSpPr/>
          <p:nvPr/>
        </p:nvSpPr>
        <p:spPr>
          <a:xfrm>
            <a:off x="7655362" y="5943481"/>
            <a:ext cx="3499247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Sensory and Physical Needs</a:t>
            </a:r>
            <a:endParaRPr lang="en-US" sz="2200" dirty="0"/>
          </a:p>
        </p:txBody>
      </p:sp>
      <p:sp>
        <p:nvSpPr>
          <p:cNvPr id="22" name="Text 16"/>
          <p:cNvSpPr/>
          <p:nvPr/>
        </p:nvSpPr>
        <p:spPr>
          <a:xfrm>
            <a:off x="7655362" y="6433899"/>
            <a:ext cx="5954435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Visual, hearing or physical difficulties requiring specialist support (S&amp;P)</a:t>
            </a:r>
            <a:endParaRPr lang="en-US" sz="1750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144E328-B511-C392-89B2-B9F234D6EE10}"/>
              </a:ext>
            </a:extLst>
          </p:cNvPr>
          <p:cNvSpPr txBox="1"/>
          <p:nvPr/>
        </p:nvSpPr>
        <p:spPr>
          <a:xfrm>
            <a:off x="12680394" y="7449015"/>
            <a:ext cx="1871947" cy="780585"/>
          </a:xfrm>
          <a:prstGeom prst="rect">
            <a:avLst/>
          </a:prstGeom>
          <a:solidFill>
            <a:srgbClr val="EFECE6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39973" y="581382"/>
            <a:ext cx="5908119" cy="66079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200"/>
              </a:lnSpc>
              <a:buNone/>
            </a:pPr>
            <a:r>
              <a:rPr lang="en-US" sz="4150" b="1" dirty="0">
                <a:solidFill>
                  <a:srgbClr val="282824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The Graduated Response</a:t>
            </a:r>
            <a:endParaRPr lang="en-US" sz="4150" dirty="0"/>
          </a:p>
        </p:txBody>
      </p:sp>
      <p:sp>
        <p:nvSpPr>
          <p:cNvPr id="3" name="Text 1"/>
          <p:cNvSpPr/>
          <p:nvPr/>
        </p:nvSpPr>
        <p:spPr>
          <a:xfrm>
            <a:off x="739973" y="1636276"/>
            <a:ext cx="13150453" cy="3268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A cycle of support involving school staff, parents, carers and pupils with four stages:</a:t>
            </a:r>
            <a:endParaRPr lang="en-US" sz="1650" dirty="0"/>
          </a:p>
        </p:txBody>
      </p:sp>
      <p:sp>
        <p:nvSpPr>
          <p:cNvPr id="4" name="Text 2"/>
          <p:cNvSpPr/>
          <p:nvPr/>
        </p:nvSpPr>
        <p:spPr>
          <a:xfrm>
            <a:off x="2053828" y="2786658"/>
            <a:ext cx="2642949" cy="3303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600"/>
              </a:lnSpc>
              <a:buNone/>
            </a:pPr>
            <a:r>
              <a:rPr lang="en-US" sz="205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Assess</a:t>
            </a:r>
            <a:endParaRPr lang="en-US" sz="2050" dirty="0"/>
          </a:p>
        </p:txBody>
      </p:sp>
      <p:sp>
        <p:nvSpPr>
          <p:cNvPr id="5" name="Text 3"/>
          <p:cNvSpPr/>
          <p:nvPr/>
        </p:nvSpPr>
        <p:spPr>
          <a:xfrm>
            <a:off x="739973" y="3235285"/>
            <a:ext cx="3956804" cy="65365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2550"/>
              </a:lnSpc>
              <a:buNone/>
            </a:pPr>
            <a:r>
              <a:rPr lang="en-US" sz="16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Identify needs using observations and assessments</a:t>
            </a:r>
            <a:endParaRPr lang="en-US" sz="1650" dirty="0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3841" y="2184797"/>
            <a:ext cx="4602599" cy="4602599"/>
          </a:xfrm>
          <a:prstGeom prst="rect">
            <a:avLst/>
          </a:prstGeom>
        </p:spPr>
      </p:pic>
      <p:pic>
        <p:nvPicPr>
          <p:cNvPr id="7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230600" y="3009840"/>
            <a:ext cx="316349" cy="316349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9933503" y="2786658"/>
            <a:ext cx="2642949" cy="3303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205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Plan</a:t>
            </a:r>
            <a:endParaRPr lang="en-US" sz="2050" dirty="0"/>
          </a:p>
        </p:txBody>
      </p:sp>
      <p:sp>
        <p:nvSpPr>
          <p:cNvPr id="9" name="Text 5"/>
          <p:cNvSpPr/>
          <p:nvPr/>
        </p:nvSpPr>
        <p:spPr>
          <a:xfrm>
            <a:off x="9933503" y="3235285"/>
            <a:ext cx="3956923" cy="65365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Create pupil profile with targets and support</a:t>
            </a:r>
            <a:endParaRPr lang="en-US" sz="165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13841" y="2184797"/>
            <a:ext cx="4602599" cy="4602599"/>
          </a:xfrm>
          <a:prstGeom prst="rect">
            <a:avLst/>
          </a:prstGeom>
        </p:spPr>
      </p:pic>
      <p:pic>
        <p:nvPicPr>
          <p:cNvPr id="11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474928" y="3401556"/>
            <a:ext cx="316349" cy="316349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9933503" y="5409962"/>
            <a:ext cx="2642949" cy="3303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205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Do</a:t>
            </a:r>
            <a:endParaRPr lang="en-US" sz="2050" dirty="0"/>
          </a:p>
        </p:txBody>
      </p:sp>
      <p:sp>
        <p:nvSpPr>
          <p:cNvPr id="13" name="Text 7"/>
          <p:cNvSpPr/>
          <p:nvPr/>
        </p:nvSpPr>
        <p:spPr>
          <a:xfrm>
            <a:off x="9933503" y="5858589"/>
            <a:ext cx="3956923" cy="3268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Deliver interventions and record progress</a:t>
            </a:r>
            <a:endParaRPr lang="en-US" sz="1650" dirty="0"/>
          </a:p>
        </p:txBody>
      </p:sp>
      <p:pic>
        <p:nvPicPr>
          <p:cNvPr id="14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13841" y="2184797"/>
            <a:ext cx="4602599" cy="4602599"/>
          </a:xfrm>
          <a:prstGeom prst="rect">
            <a:avLst/>
          </a:prstGeom>
        </p:spPr>
      </p:pic>
      <p:pic>
        <p:nvPicPr>
          <p:cNvPr id="15" name="Image 5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083213" y="5645884"/>
            <a:ext cx="316349" cy="316349"/>
          </a:xfrm>
          <a:prstGeom prst="rect">
            <a:avLst/>
          </a:prstGeom>
        </p:spPr>
      </p:pic>
      <p:sp>
        <p:nvSpPr>
          <p:cNvPr id="16" name="Text 8"/>
          <p:cNvSpPr/>
          <p:nvPr/>
        </p:nvSpPr>
        <p:spPr>
          <a:xfrm>
            <a:off x="2053828" y="5409962"/>
            <a:ext cx="2642949" cy="3303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600"/>
              </a:lnSpc>
              <a:buNone/>
            </a:pPr>
            <a:r>
              <a:rPr lang="en-US" sz="205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Review</a:t>
            </a:r>
            <a:endParaRPr lang="en-US" sz="2050" dirty="0"/>
          </a:p>
        </p:txBody>
      </p:sp>
      <p:sp>
        <p:nvSpPr>
          <p:cNvPr id="17" name="Text 9"/>
          <p:cNvSpPr/>
          <p:nvPr/>
        </p:nvSpPr>
        <p:spPr>
          <a:xfrm>
            <a:off x="739973" y="5858589"/>
            <a:ext cx="3956804" cy="3268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550"/>
              </a:lnSpc>
              <a:buNone/>
            </a:pPr>
            <a:r>
              <a:rPr lang="en-US" sz="16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Evaluate progress and agree next steps</a:t>
            </a:r>
            <a:endParaRPr lang="en-US" sz="1650" dirty="0"/>
          </a:p>
        </p:txBody>
      </p:sp>
      <p:pic>
        <p:nvPicPr>
          <p:cNvPr id="18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13841" y="2184797"/>
            <a:ext cx="4602599" cy="4602599"/>
          </a:xfrm>
          <a:prstGeom prst="rect">
            <a:avLst/>
          </a:prstGeom>
        </p:spPr>
      </p:pic>
      <p:pic>
        <p:nvPicPr>
          <p:cNvPr id="19" name="Image 7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838885" y="5254169"/>
            <a:ext cx="316349" cy="316349"/>
          </a:xfrm>
          <a:prstGeom prst="rect">
            <a:avLst/>
          </a:prstGeom>
        </p:spPr>
      </p:pic>
      <p:sp>
        <p:nvSpPr>
          <p:cNvPr id="20" name="Text 10"/>
          <p:cNvSpPr/>
          <p:nvPr/>
        </p:nvSpPr>
        <p:spPr>
          <a:xfrm>
            <a:off x="739973" y="7009090"/>
            <a:ext cx="13150453" cy="65365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High-quality teaching and reasonable adjustments are always the first step. If this isn't enough, SEND support is put in place and reviewed regularly.</a:t>
            </a:r>
            <a:endParaRPr lang="en-US" sz="1650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E199287-DB53-5B69-009C-6E0ADD1C6775}"/>
              </a:ext>
            </a:extLst>
          </p:cNvPr>
          <p:cNvSpPr txBox="1"/>
          <p:nvPr/>
        </p:nvSpPr>
        <p:spPr>
          <a:xfrm>
            <a:off x="12680394" y="7449015"/>
            <a:ext cx="1871947" cy="780585"/>
          </a:xfrm>
          <a:prstGeom prst="rect">
            <a:avLst/>
          </a:prstGeom>
          <a:solidFill>
            <a:srgbClr val="EFECE6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827484"/>
            <a:ext cx="5714881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82824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How We Assess Needs</a:t>
            </a:r>
            <a:endParaRPr lang="en-US" sz="4450" dirty="0"/>
          </a:p>
        </p:txBody>
      </p:sp>
      <p:sp>
        <p:nvSpPr>
          <p:cNvPr id="3" name="Shape 1"/>
          <p:cNvSpPr/>
          <p:nvPr/>
        </p:nvSpPr>
        <p:spPr>
          <a:xfrm>
            <a:off x="793790" y="1989892"/>
            <a:ext cx="6407944" cy="2774156"/>
          </a:xfrm>
          <a:prstGeom prst="roundRect">
            <a:avLst>
              <a:gd name="adj" fmla="val 1226"/>
            </a:avLst>
          </a:prstGeom>
          <a:solidFill>
            <a:srgbClr val="EFECE6"/>
          </a:solidFill>
          <a:ln w="30480">
            <a:solidFill>
              <a:srgbClr val="CBC5B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" name="Shape 2"/>
          <p:cNvSpPr/>
          <p:nvPr/>
        </p:nvSpPr>
        <p:spPr>
          <a:xfrm>
            <a:off x="824270" y="2020372"/>
            <a:ext cx="6346984" cy="680442"/>
          </a:xfrm>
          <a:prstGeom prst="rect">
            <a:avLst/>
          </a:prstGeom>
          <a:solidFill>
            <a:srgbClr val="E5DFD2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827621" y="2190393"/>
            <a:ext cx="340162" cy="340162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1051084" y="292762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SEMH</a:t>
            </a:r>
            <a:endParaRPr lang="en-US" sz="2200" dirty="0"/>
          </a:p>
        </p:txBody>
      </p:sp>
      <p:sp>
        <p:nvSpPr>
          <p:cNvPr id="7" name="Text 4"/>
          <p:cNvSpPr/>
          <p:nvPr/>
        </p:nvSpPr>
        <p:spPr>
          <a:xfrm>
            <a:off x="1051084" y="3418046"/>
            <a:ext cx="5893356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Wellbeing monitored using Strengths and Difficulties Questionnaires (SDQs)</a:t>
            </a:r>
            <a:endParaRPr lang="en-US" sz="1750" dirty="0"/>
          </a:p>
        </p:txBody>
      </p:sp>
      <p:sp>
        <p:nvSpPr>
          <p:cNvPr id="8" name="Shape 5"/>
          <p:cNvSpPr/>
          <p:nvPr/>
        </p:nvSpPr>
        <p:spPr>
          <a:xfrm>
            <a:off x="7428548" y="1989892"/>
            <a:ext cx="6408063" cy="2774156"/>
          </a:xfrm>
          <a:prstGeom prst="roundRect">
            <a:avLst>
              <a:gd name="adj" fmla="val 1226"/>
            </a:avLst>
          </a:prstGeom>
          <a:solidFill>
            <a:srgbClr val="EFECE6"/>
          </a:solidFill>
          <a:ln w="30480">
            <a:solidFill>
              <a:srgbClr val="CBC5B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9" name="Shape 6"/>
          <p:cNvSpPr/>
          <p:nvPr/>
        </p:nvSpPr>
        <p:spPr>
          <a:xfrm>
            <a:off x="7459027" y="2020372"/>
            <a:ext cx="6347103" cy="680442"/>
          </a:xfrm>
          <a:prstGeom prst="rect">
            <a:avLst/>
          </a:prstGeom>
          <a:solidFill>
            <a:srgbClr val="E5DFD2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462498" y="2190393"/>
            <a:ext cx="340162" cy="340162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7685842" y="2927628"/>
            <a:ext cx="3746183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Communication &amp; Interaction</a:t>
            </a:r>
            <a:endParaRPr lang="en-US" sz="2200" dirty="0"/>
          </a:p>
        </p:txBody>
      </p:sp>
      <p:sp>
        <p:nvSpPr>
          <p:cNvPr id="12" name="Text 8"/>
          <p:cNvSpPr/>
          <p:nvPr/>
        </p:nvSpPr>
        <p:spPr>
          <a:xfrm>
            <a:off x="7685842" y="3418046"/>
            <a:ext cx="5893475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EYFS pupils assessed using WellComm and Colourful Semantics. AET Progression Framework supports autistic pupils</a:t>
            </a:r>
            <a:endParaRPr lang="en-US" sz="1750" dirty="0"/>
          </a:p>
        </p:txBody>
      </p:sp>
      <p:sp>
        <p:nvSpPr>
          <p:cNvPr id="13" name="Shape 9"/>
          <p:cNvSpPr/>
          <p:nvPr/>
        </p:nvSpPr>
        <p:spPr>
          <a:xfrm>
            <a:off x="793790" y="4990862"/>
            <a:ext cx="6407944" cy="2411254"/>
          </a:xfrm>
          <a:prstGeom prst="roundRect">
            <a:avLst>
              <a:gd name="adj" fmla="val 1411"/>
            </a:avLst>
          </a:prstGeom>
          <a:solidFill>
            <a:srgbClr val="EFECE6"/>
          </a:solidFill>
          <a:ln w="30480">
            <a:solidFill>
              <a:srgbClr val="CBC5B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4" name="Shape 10"/>
          <p:cNvSpPr/>
          <p:nvPr/>
        </p:nvSpPr>
        <p:spPr>
          <a:xfrm>
            <a:off x="824270" y="5021342"/>
            <a:ext cx="6346984" cy="680442"/>
          </a:xfrm>
          <a:prstGeom prst="rect">
            <a:avLst/>
          </a:prstGeom>
          <a:solidFill>
            <a:srgbClr val="E5DFD2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827621" y="5191363"/>
            <a:ext cx="340162" cy="340162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1051084" y="592859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Cognition &amp; Learning</a:t>
            </a:r>
            <a:endParaRPr lang="en-US" sz="2200" dirty="0"/>
          </a:p>
        </p:txBody>
      </p:sp>
      <p:sp>
        <p:nvSpPr>
          <p:cNvPr id="17" name="Text 12"/>
          <p:cNvSpPr/>
          <p:nvPr/>
        </p:nvSpPr>
        <p:spPr>
          <a:xfrm>
            <a:off x="1051084" y="6419017"/>
            <a:ext cx="5893356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EYFS assessments, Cherry Garden, NFER, SATs and Birmingham Toolkits track progress</a:t>
            </a:r>
            <a:endParaRPr lang="en-US" sz="1750" dirty="0"/>
          </a:p>
        </p:txBody>
      </p:sp>
      <p:sp>
        <p:nvSpPr>
          <p:cNvPr id="18" name="Shape 13"/>
          <p:cNvSpPr/>
          <p:nvPr/>
        </p:nvSpPr>
        <p:spPr>
          <a:xfrm>
            <a:off x="7428548" y="4990862"/>
            <a:ext cx="6408063" cy="2411254"/>
          </a:xfrm>
          <a:prstGeom prst="roundRect">
            <a:avLst>
              <a:gd name="adj" fmla="val 1411"/>
            </a:avLst>
          </a:prstGeom>
          <a:solidFill>
            <a:srgbClr val="EFECE6"/>
          </a:solidFill>
          <a:ln w="30480">
            <a:solidFill>
              <a:srgbClr val="CBC5B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9" name="Shape 14"/>
          <p:cNvSpPr/>
          <p:nvPr/>
        </p:nvSpPr>
        <p:spPr>
          <a:xfrm>
            <a:off x="7459027" y="5021342"/>
            <a:ext cx="6347103" cy="680442"/>
          </a:xfrm>
          <a:prstGeom prst="rect">
            <a:avLst/>
          </a:prstGeom>
          <a:solidFill>
            <a:srgbClr val="E5DFD2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20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462498" y="5191363"/>
            <a:ext cx="340162" cy="340162"/>
          </a:xfrm>
          <a:prstGeom prst="rect">
            <a:avLst/>
          </a:prstGeom>
        </p:spPr>
      </p:pic>
      <p:sp>
        <p:nvSpPr>
          <p:cNvPr id="21" name="Text 15"/>
          <p:cNvSpPr/>
          <p:nvPr/>
        </p:nvSpPr>
        <p:spPr>
          <a:xfrm>
            <a:off x="7685842" y="592859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Sensory/Physical</a:t>
            </a:r>
            <a:endParaRPr lang="en-US" sz="2200" dirty="0"/>
          </a:p>
        </p:txBody>
      </p:sp>
      <p:sp>
        <p:nvSpPr>
          <p:cNvPr id="22" name="Text 16"/>
          <p:cNvSpPr/>
          <p:nvPr/>
        </p:nvSpPr>
        <p:spPr>
          <a:xfrm>
            <a:off x="7685842" y="6419017"/>
            <a:ext cx="5893475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Assessed by specialist external professionals where needed</a:t>
            </a:r>
            <a:endParaRPr lang="en-US" sz="1750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59A73CC-2011-AC4F-D4DC-65FBDF910B3D}"/>
              </a:ext>
            </a:extLst>
          </p:cNvPr>
          <p:cNvSpPr txBox="1"/>
          <p:nvPr/>
        </p:nvSpPr>
        <p:spPr>
          <a:xfrm>
            <a:off x="12680394" y="7449015"/>
            <a:ext cx="1871947" cy="780585"/>
          </a:xfrm>
          <a:prstGeom prst="rect">
            <a:avLst/>
          </a:prstGeom>
          <a:solidFill>
            <a:srgbClr val="EFECE6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992505"/>
            <a:ext cx="8219242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82824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Support Systems at Abbey Gates</a:t>
            </a:r>
            <a:endParaRPr lang="en-US" sz="44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90" y="2154912"/>
            <a:ext cx="1767840" cy="176784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793790" y="4206240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SEND Support List</a:t>
            </a:r>
            <a:endParaRPr lang="en-US" sz="2200" dirty="0"/>
          </a:p>
        </p:txBody>
      </p:sp>
      <p:sp>
        <p:nvSpPr>
          <p:cNvPr id="5" name="Text 2"/>
          <p:cNvSpPr/>
          <p:nvPr/>
        </p:nvSpPr>
        <p:spPr>
          <a:xfrm>
            <a:off x="793790" y="4696658"/>
            <a:ext cx="3048000" cy="217741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Children receiving SEND support are added to this list. Parents are informed and invited to review support each term. All pupils have a pupil profile.</a:t>
            </a:r>
            <a:endParaRPr lang="en-US" sz="175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25278" y="2154912"/>
            <a:ext cx="1767840" cy="176784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4125278" y="4206240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Pupil Profile</a:t>
            </a:r>
            <a:endParaRPr lang="en-US" sz="2200" dirty="0"/>
          </a:p>
        </p:txBody>
      </p:sp>
      <p:sp>
        <p:nvSpPr>
          <p:cNvPr id="8" name="Text 4"/>
          <p:cNvSpPr/>
          <p:nvPr/>
        </p:nvSpPr>
        <p:spPr>
          <a:xfrm>
            <a:off x="4125278" y="4696658"/>
            <a:ext cx="3048119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A short plan explaining a child's needs, support received and targets. Includes the child's own views and is used during review meetings.</a:t>
            </a:r>
            <a:endParaRPr lang="en-US" sz="17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56884" y="2154912"/>
            <a:ext cx="1767840" cy="1767840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7456884" y="4206240"/>
            <a:ext cx="3048119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Vulnerable Monitoring List</a:t>
            </a:r>
            <a:endParaRPr lang="en-US" sz="2200" dirty="0"/>
          </a:p>
        </p:txBody>
      </p:sp>
      <p:sp>
        <p:nvSpPr>
          <p:cNvPr id="11" name="Text 6"/>
          <p:cNvSpPr/>
          <p:nvPr/>
        </p:nvSpPr>
        <p:spPr>
          <a:xfrm>
            <a:off x="7456884" y="5050988"/>
            <a:ext cx="3048119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This list tracks pupils staff have concerns about, who don't currently need SEND support. It ensures key information is shared with staff.</a:t>
            </a:r>
            <a:endParaRPr lang="en-US" sz="1750" dirty="0"/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88491" y="2154912"/>
            <a:ext cx="1767840" cy="1767840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10788491" y="4206240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EHCP</a:t>
            </a:r>
            <a:endParaRPr lang="en-US" sz="2200" dirty="0"/>
          </a:p>
        </p:txBody>
      </p:sp>
      <p:sp>
        <p:nvSpPr>
          <p:cNvPr id="14" name="Text 8"/>
          <p:cNvSpPr/>
          <p:nvPr/>
        </p:nvSpPr>
        <p:spPr>
          <a:xfrm>
            <a:off x="10788491" y="4696658"/>
            <a:ext cx="3048119" cy="254031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Education, Health and Care Plan for children needing higher-level support. Legal documents reviewed annually. Parents or school can request assessment from the local authority.</a:t>
            </a:r>
            <a:endParaRPr lang="en-US" sz="175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F139208-7ECE-AB1B-51C7-F0582C1E3793}"/>
              </a:ext>
            </a:extLst>
          </p:cNvPr>
          <p:cNvSpPr txBox="1"/>
          <p:nvPr/>
        </p:nvSpPr>
        <p:spPr>
          <a:xfrm>
            <a:off x="12680394" y="7449015"/>
            <a:ext cx="1871947" cy="780585"/>
          </a:xfrm>
          <a:prstGeom prst="rect">
            <a:avLst/>
          </a:prstGeom>
          <a:solidFill>
            <a:srgbClr val="EFECE6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026795" y="774383"/>
            <a:ext cx="6103263" cy="5694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450"/>
              </a:lnSpc>
              <a:buNone/>
            </a:pPr>
            <a:r>
              <a:rPr lang="en-US" sz="3550" b="1" dirty="0">
                <a:solidFill>
                  <a:srgbClr val="282824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Evidence-Based Interventions</a:t>
            </a:r>
            <a:endParaRPr lang="en-US" sz="3550" dirty="0"/>
          </a:p>
        </p:txBody>
      </p:sp>
      <p:sp>
        <p:nvSpPr>
          <p:cNvPr id="3" name="Text 1"/>
          <p:cNvSpPr/>
          <p:nvPr/>
        </p:nvSpPr>
        <p:spPr>
          <a:xfrm>
            <a:off x="1026795" y="1636752"/>
            <a:ext cx="12576691" cy="2630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40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Trained school staff deliver interventions, with additional training accessed through local and national organisations when needed.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1026795" y="2064425"/>
            <a:ext cx="12576691" cy="2630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40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Support from external services is also available with parental consent.</a:t>
            </a:r>
            <a:endParaRPr lang="en-US" sz="1400" dirty="0"/>
          </a:p>
        </p:txBody>
      </p:sp>
      <p:sp>
        <p:nvSpPr>
          <p:cNvPr id="5" name="Shape 3"/>
          <p:cNvSpPr/>
          <p:nvPr/>
        </p:nvSpPr>
        <p:spPr>
          <a:xfrm>
            <a:off x="1026795" y="2492097"/>
            <a:ext cx="6215063" cy="1556742"/>
          </a:xfrm>
          <a:prstGeom prst="roundRect">
            <a:avLst>
              <a:gd name="adj" fmla="val 1756"/>
            </a:avLst>
          </a:prstGeom>
          <a:solidFill>
            <a:srgbClr val="EFECE6"/>
          </a:solidFill>
          <a:ln w="22860">
            <a:solidFill>
              <a:srgbClr val="CBC5B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Shape 4"/>
          <p:cNvSpPr/>
          <p:nvPr/>
        </p:nvSpPr>
        <p:spPr>
          <a:xfrm>
            <a:off x="1049655" y="2514957"/>
            <a:ext cx="6169343" cy="546735"/>
          </a:xfrm>
          <a:prstGeom prst="rect">
            <a:avLst/>
          </a:prstGeom>
          <a:solidFill>
            <a:srgbClr val="E5DFD2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997643" y="2651641"/>
            <a:ext cx="273368" cy="273368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1231821" y="3208139"/>
            <a:ext cx="2278380" cy="2847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ELSA</a:t>
            </a:r>
            <a:endParaRPr lang="en-US" sz="1750" dirty="0"/>
          </a:p>
        </p:txBody>
      </p:sp>
      <p:sp>
        <p:nvSpPr>
          <p:cNvPr id="9" name="Text 6"/>
          <p:cNvSpPr/>
          <p:nvPr/>
        </p:nvSpPr>
        <p:spPr>
          <a:xfrm>
            <a:off x="1231821" y="3580805"/>
            <a:ext cx="5805011" cy="2630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40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Emotional Literacy Support</a:t>
            </a:r>
            <a:endParaRPr lang="en-US" sz="1400" dirty="0"/>
          </a:p>
        </p:txBody>
      </p:sp>
      <p:sp>
        <p:nvSpPr>
          <p:cNvPr id="10" name="Shape 7"/>
          <p:cNvSpPr/>
          <p:nvPr/>
        </p:nvSpPr>
        <p:spPr>
          <a:xfrm>
            <a:off x="7388304" y="2492097"/>
            <a:ext cx="6215182" cy="1556742"/>
          </a:xfrm>
          <a:prstGeom prst="roundRect">
            <a:avLst>
              <a:gd name="adj" fmla="val 1756"/>
            </a:avLst>
          </a:prstGeom>
          <a:solidFill>
            <a:srgbClr val="EFECE6"/>
          </a:solidFill>
          <a:ln w="22860">
            <a:solidFill>
              <a:srgbClr val="CBC5B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Shape 8"/>
          <p:cNvSpPr/>
          <p:nvPr/>
        </p:nvSpPr>
        <p:spPr>
          <a:xfrm>
            <a:off x="7411164" y="2514957"/>
            <a:ext cx="6169462" cy="546735"/>
          </a:xfrm>
          <a:prstGeom prst="rect">
            <a:avLst/>
          </a:prstGeom>
          <a:solidFill>
            <a:srgbClr val="E5DFD2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359152" y="2651641"/>
            <a:ext cx="273368" cy="273368"/>
          </a:xfrm>
          <a:prstGeom prst="rect">
            <a:avLst/>
          </a:prstGeom>
        </p:spPr>
      </p:pic>
      <p:sp>
        <p:nvSpPr>
          <p:cNvPr id="13" name="Text 9"/>
          <p:cNvSpPr/>
          <p:nvPr/>
        </p:nvSpPr>
        <p:spPr>
          <a:xfrm>
            <a:off x="7593330" y="3208139"/>
            <a:ext cx="2278380" cy="2847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Forest School</a:t>
            </a:r>
            <a:endParaRPr lang="en-US" sz="1750" dirty="0"/>
          </a:p>
        </p:txBody>
      </p:sp>
      <p:sp>
        <p:nvSpPr>
          <p:cNvPr id="14" name="Text 10"/>
          <p:cNvSpPr/>
          <p:nvPr/>
        </p:nvSpPr>
        <p:spPr>
          <a:xfrm>
            <a:off x="7593330" y="3580805"/>
            <a:ext cx="5805130" cy="2630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40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Outdoor learning experiences</a:t>
            </a:r>
            <a:endParaRPr lang="en-US" sz="1400" dirty="0"/>
          </a:p>
        </p:txBody>
      </p:sp>
      <p:sp>
        <p:nvSpPr>
          <p:cNvPr id="15" name="Shape 11"/>
          <p:cNvSpPr/>
          <p:nvPr/>
        </p:nvSpPr>
        <p:spPr>
          <a:xfrm>
            <a:off x="1026795" y="4195286"/>
            <a:ext cx="6215063" cy="1556742"/>
          </a:xfrm>
          <a:prstGeom prst="roundRect">
            <a:avLst>
              <a:gd name="adj" fmla="val 1756"/>
            </a:avLst>
          </a:prstGeom>
          <a:solidFill>
            <a:srgbClr val="EFECE6"/>
          </a:solidFill>
          <a:ln w="22860">
            <a:solidFill>
              <a:srgbClr val="CBC5B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6" name="Shape 12"/>
          <p:cNvSpPr/>
          <p:nvPr/>
        </p:nvSpPr>
        <p:spPr>
          <a:xfrm>
            <a:off x="1049655" y="4218146"/>
            <a:ext cx="6169343" cy="546735"/>
          </a:xfrm>
          <a:prstGeom prst="rect">
            <a:avLst/>
          </a:prstGeom>
          <a:solidFill>
            <a:srgbClr val="E5DFD2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17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997643" y="4354830"/>
            <a:ext cx="273368" cy="273368"/>
          </a:xfrm>
          <a:prstGeom prst="rect">
            <a:avLst/>
          </a:prstGeom>
        </p:spPr>
      </p:pic>
      <p:sp>
        <p:nvSpPr>
          <p:cNvPr id="18" name="Text 13"/>
          <p:cNvSpPr/>
          <p:nvPr/>
        </p:nvSpPr>
        <p:spPr>
          <a:xfrm>
            <a:off x="1231821" y="4911328"/>
            <a:ext cx="2278380" cy="2847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Fun Fit</a:t>
            </a:r>
            <a:endParaRPr lang="en-US" sz="1750" dirty="0"/>
          </a:p>
        </p:txBody>
      </p:sp>
      <p:sp>
        <p:nvSpPr>
          <p:cNvPr id="19" name="Text 14"/>
          <p:cNvSpPr/>
          <p:nvPr/>
        </p:nvSpPr>
        <p:spPr>
          <a:xfrm>
            <a:off x="1231821" y="5283994"/>
            <a:ext cx="5805011" cy="2630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40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Physical activity support</a:t>
            </a:r>
            <a:endParaRPr lang="en-US" sz="1400" dirty="0"/>
          </a:p>
        </p:txBody>
      </p:sp>
      <p:sp>
        <p:nvSpPr>
          <p:cNvPr id="20" name="Shape 15"/>
          <p:cNvSpPr/>
          <p:nvPr/>
        </p:nvSpPr>
        <p:spPr>
          <a:xfrm>
            <a:off x="7388304" y="4195286"/>
            <a:ext cx="6215182" cy="1556742"/>
          </a:xfrm>
          <a:prstGeom prst="roundRect">
            <a:avLst>
              <a:gd name="adj" fmla="val 1756"/>
            </a:avLst>
          </a:prstGeom>
          <a:solidFill>
            <a:srgbClr val="EFECE6"/>
          </a:solidFill>
          <a:ln w="22860">
            <a:solidFill>
              <a:srgbClr val="CBC5B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1" name="Shape 16"/>
          <p:cNvSpPr/>
          <p:nvPr/>
        </p:nvSpPr>
        <p:spPr>
          <a:xfrm>
            <a:off x="7411164" y="4218146"/>
            <a:ext cx="6169462" cy="546735"/>
          </a:xfrm>
          <a:prstGeom prst="rect">
            <a:avLst/>
          </a:prstGeom>
          <a:solidFill>
            <a:srgbClr val="E5DFD2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22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359152" y="4354830"/>
            <a:ext cx="273368" cy="273368"/>
          </a:xfrm>
          <a:prstGeom prst="rect">
            <a:avLst/>
          </a:prstGeom>
        </p:spPr>
      </p:pic>
      <p:sp>
        <p:nvSpPr>
          <p:cNvPr id="23" name="Text 17"/>
          <p:cNvSpPr/>
          <p:nvPr/>
        </p:nvSpPr>
        <p:spPr>
          <a:xfrm>
            <a:off x="7593330" y="4911328"/>
            <a:ext cx="2278380" cy="2847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Lego Therapy</a:t>
            </a:r>
            <a:endParaRPr lang="en-US" sz="1750" dirty="0"/>
          </a:p>
        </p:txBody>
      </p:sp>
      <p:sp>
        <p:nvSpPr>
          <p:cNvPr id="24" name="Text 18"/>
          <p:cNvSpPr/>
          <p:nvPr/>
        </p:nvSpPr>
        <p:spPr>
          <a:xfrm>
            <a:off x="7593330" y="5283994"/>
            <a:ext cx="5805130" cy="2630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40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Social skills development</a:t>
            </a:r>
            <a:endParaRPr lang="en-US" sz="1400" dirty="0"/>
          </a:p>
        </p:txBody>
      </p:sp>
      <p:sp>
        <p:nvSpPr>
          <p:cNvPr id="25" name="Shape 19"/>
          <p:cNvSpPr/>
          <p:nvPr/>
        </p:nvSpPr>
        <p:spPr>
          <a:xfrm>
            <a:off x="1026795" y="5898475"/>
            <a:ext cx="6215063" cy="1556742"/>
          </a:xfrm>
          <a:prstGeom prst="roundRect">
            <a:avLst>
              <a:gd name="adj" fmla="val 1756"/>
            </a:avLst>
          </a:prstGeom>
          <a:solidFill>
            <a:srgbClr val="EFECE6"/>
          </a:solidFill>
          <a:ln w="22860">
            <a:solidFill>
              <a:srgbClr val="CBC5B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6" name="Shape 20"/>
          <p:cNvSpPr/>
          <p:nvPr/>
        </p:nvSpPr>
        <p:spPr>
          <a:xfrm>
            <a:off x="1049655" y="5921335"/>
            <a:ext cx="6169343" cy="546735"/>
          </a:xfrm>
          <a:prstGeom prst="rect">
            <a:avLst/>
          </a:prstGeom>
          <a:solidFill>
            <a:srgbClr val="E5DFD2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27" name="Image 4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997643" y="6058019"/>
            <a:ext cx="273368" cy="273368"/>
          </a:xfrm>
          <a:prstGeom prst="rect">
            <a:avLst/>
          </a:prstGeom>
        </p:spPr>
      </p:pic>
      <p:sp>
        <p:nvSpPr>
          <p:cNvPr id="28" name="Text 21"/>
          <p:cNvSpPr/>
          <p:nvPr/>
        </p:nvSpPr>
        <p:spPr>
          <a:xfrm>
            <a:off x="1231821" y="6614517"/>
            <a:ext cx="2278380" cy="2847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SALT</a:t>
            </a:r>
            <a:endParaRPr lang="en-US" sz="1750" dirty="0"/>
          </a:p>
        </p:txBody>
      </p:sp>
      <p:sp>
        <p:nvSpPr>
          <p:cNvPr id="29" name="Text 22"/>
          <p:cNvSpPr/>
          <p:nvPr/>
        </p:nvSpPr>
        <p:spPr>
          <a:xfrm>
            <a:off x="1231821" y="6987183"/>
            <a:ext cx="5805011" cy="2630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40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Speech and Language Therapy</a:t>
            </a:r>
            <a:endParaRPr lang="en-US" sz="1400" dirty="0"/>
          </a:p>
        </p:txBody>
      </p:sp>
      <p:sp>
        <p:nvSpPr>
          <p:cNvPr id="30" name="Shape 23"/>
          <p:cNvSpPr/>
          <p:nvPr/>
        </p:nvSpPr>
        <p:spPr>
          <a:xfrm>
            <a:off x="7388304" y="5898475"/>
            <a:ext cx="6215182" cy="1556742"/>
          </a:xfrm>
          <a:prstGeom prst="roundRect">
            <a:avLst>
              <a:gd name="adj" fmla="val 1756"/>
            </a:avLst>
          </a:prstGeom>
          <a:solidFill>
            <a:srgbClr val="EFECE6"/>
          </a:solidFill>
          <a:ln w="22860">
            <a:solidFill>
              <a:srgbClr val="CBC5B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1" name="Shape 24"/>
          <p:cNvSpPr/>
          <p:nvPr/>
        </p:nvSpPr>
        <p:spPr>
          <a:xfrm>
            <a:off x="7411164" y="5921335"/>
            <a:ext cx="6169462" cy="546735"/>
          </a:xfrm>
          <a:prstGeom prst="rect">
            <a:avLst/>
          </a:prstGeom>
          <a:solidFill>
            <a:srgbClr val="E5DFD2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32" name="Image 5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359152" y="6058019"/>
            <a:ext cx="273368" cy="273368"/>
          </a:xfrm>
          <a:prstGeom prst="rect">
            <a:avLst/>
          </a:prstGeom>
        </p:spPr>
      </p:pic>
      <p:sp>
        <p:nvSpPr>
          <p:cNvPr id="33" name="Text 25"/>
          <p:cNvSpPr/>
          <p:nvPr/>
        </p:nvSpPr>
        <p:spPr>
          <a:xfrm>
            <a:off x="7593330" y="6614517"/>
            <a:ext cx="2278380" cy="2847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Theraplay</a:t>
            </a:r>
            <a:endParaRPr lang="en-US" sz="1750" dirty="0"/>
          </a:p>
        </p:txBody>
      </p:sp>
      <p:sp>
        <p:nvSpPr>
          <p:cNvPr id="34" name="Text 26"/>
          <p:cNvSpPr/>
          <p:nvPr/>
        </p:nvSpPr>
        <p:spPr>
          <a:xfrm>
            <a:off x="7593330" y="6987183"/>
            <a:ext cx="5805130" cy="2630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40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Relationship-based intervention</a:t>
            </a:r>
            <a:endParaRPr lang="en-US" sz="1400" dirty="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3D5DD833-6253-743E-A090-D16354352FF2}"/>
              </a:ext>
            </a:extLst>
          </p:cNvPr>
          <p:cNvSpPr txBox="1"/>
          <p:nvPr/>
        </p:nvSpPr>
        <p:spPr>
          <a:xfrm>
            <a:off x="12680394" y="7449015"/>
            <a:ext cx="1871947" cy="780585"/>
          </a:xfrm>
          <a:prstGeom prst="rect">
            <a:avLst/>
          </a:prstGeom>
          <a:solidFill>
            <a:srgbClr val="EFECE6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837373" y="452080"/>
            <a:ext cx="5481399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b="1" dirty="0">
                <a:solidFill>
                  <a:srgbClr val="282824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Additional Funding for Support</a:t>
            </a:r>
            <a:endParaRPr lang="en-US" sz="3100" dirty="0"/>
          </a:p>
        </p:txBody>
      </p:sp>
      <p:sp>
        <p:nvSpPr>
          <p:cNvPr id="3" name="Text 1"/>
          <p:cNvSpPr/>
          <p:nvPr/>
        </p:nvSpPr>
        <p:spPr>
          <a:xfrm>
            <a:off x="1837373" y="1170384"/>
            <a:ext cx="10955655" cy="2159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40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Some pupils may receive additional funding to spend on support in school. Funding is carefully monitored to ensure it is fair and effective</a:t>
            </a:r>
            <a:r>
              <a:rPr lang="en-US" sz="12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.</a:t>
            </a:r>
            <a:endParaRPr lang="en-US" sz="1250" dirty="0"/>
          </a:p>
        </p:txBody>
      </p:sp>
      <p:sp>
        <p:nvSpPr>
          <p:cNvPr id="5" name="Text 2"/>
          <p:cNvSpPr/>
          <p:nvPr/>
        </p:nvSpPr>
        <p:spPr>
          <a:xfrm>
            <a:off x="1837373" y="1620775"/>
            <a:ext cx="1984653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55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AFN</a:t>
            </a:r>
            <a:endParaRPr lang="en-US" sz="1550" dirty="0"/>
          </a:p>
        </p:txBody>
      </p:sp>
      <p:sp>
        <p:nvSpPr>
          <p:cNvPr id="6" name="Text 3"/>
          <p:cNvSpPr/>
          <p:nvPr/>
        </p:nvSpPr>
        <p:spPr>
          <a:xfrm>
            <a:off x="1837373" y="2145912"/>
            <a:ext cx="5408414" cy="64640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400" b="1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Additional Family Needs:</a:t>
            </a:r>
            <a:r>
              <a:rPr lang="en-US" sz="140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 £2,000 to £6,000 applied for via the Joseph Whitaker family of schools</a:t>
            </a:r>
            <a:endParaRPr lang="en-US" sz="1400" dirty="0"/>
          </a:p>
        </p:txBody>
      </p:sp>
      <p:sp>
        <p:nvSpPr>
          <p:cNvPr id="8" name="Text 4"/>
          <p:cNvSpPr/>
          <p:nvPr/>
        </p:nvSpPr>
        <p:spPr>
          <a:xfrm>
            <a:off x="7384614" y="1620774"/>
            <a:ext cx="1984653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55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HLN</a:t>
            </a:r>
            <a:endParaRPr lang="en-US" sz="1550" dirty="0"/>
          </a:p>
        </p:txBody>
      </p:sp>
      <p:sp>
        <p:nvSpPr>
          <p:cNvPr id="9" name="Text 5"/>
          <p:cNvSpPr/>
          <p:nvPr/>
        </p:nvSpPr>
        <p:spPr>
          <a:xfrm>
            <a:off x="7384614" y="2145911"/>
            <a:ext cx="5750617" cy="127691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400" b="1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Higher Level Needs:</a:t>
            </a:r>
            <a:r>
              <a:rPr lang="en-US" sz="140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 £14,000 applied for via the local authority for children with particularly complex needs</a:t>
            </a:r>
            <a:endParaRPr lang="en-US" sz="14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F6BC45B-C8D9-C02A-E276-C2E1C35C3D8B}"/>
              </a:ext>
            </a:extLst>
          </p:cNvPr>
          <p:cNvSpPr txBox="1"/>
          <p:nvPr/>
        </p:nvSpPr>
        <p:spPr>
          <a:xfrm>
            <a:off x="12680394" y="7449015"/>
            <a:ext cx="1871947" cy="780585"/>
          </a:xfrm>
          <a:prstGeom prst="rect">
            <a:avLst/>
          </a:prstGeom>
          <a:solidFill>
            <a:srgbClr val="EFECE6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1028" name="Picture 4" descr="Startup Funding | Funding Assistance | BPlan Experts">
            <a:extLst>
              <a:ext uri="{FF2B5EF4-FFF2-40B4-BE49-F238E27FC236}">
                <a16:creationId xmlns:a16="http://schemas.microsoft.com/office/drawing/2014/main" id="{B1631D62-480C-6C98-FAB3-29C97C4884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5638" y="3069444"/>
            <a:ext cx="7060298" cy="4708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092875"/>
            <a:ext cx="6844903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82824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Key Terms &amp; Abbreviations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236862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82824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Assessment Tools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793790" y="2949773"/>
            <a:ext cx="6244709" cy="18146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b="1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SDQ:</a:t>
            </a: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 Strengths and Difficulties Questionnaire</a:t>
            </a:r>
            <a:endParaRPr lang="en-US" sz="1750" dirty="0"/>
          </a:p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b="1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NFER:</a:t>
            </a: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 National Foundation of Educational Research</a:t>
            </a:r>
            <a:endParaRPr lang="en-US" sz="1750" dirty="0"/>
          </a:p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b="1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AET:</a:t>
            </a: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 Autism Education Trust</a:t>
            </a:r>
            <a:endParaRPr lang="en-US" sz="1750" dirty="0"/>
          </a:p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b="1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Birmingham Toolkit:</a:t>
            </a: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 Progress monitoring in literacy and maths</a:t>
            </a:r>
            <a:endParaRPr lang="en-US" sz="1750" dirty="0"/>
          </a:p>
        </p:txBody>
      </p:sp>
      <p:sp>
        <p:nvSpPr>
          <p:cNvPr id="5" name="Text 3"/>
          <p:cNvSpPr/>
          <p:nvPr/>
        </p:nvSpPr>
        <p:spPr>
          <a:xfrm>
            <a:off x="793790" y="489596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82824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Conditions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793790" y="5334556"/>
            <a:ext cx="6244709" cy="108877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b="1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ADHD:</a:t>
            </a: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 Attention Deficit Hyperactivity Disorder</a:t>
            </a:r>
            <a:endParaRPr lang="en-US" sz="1750" dirty="0"/>
          </a:p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b="1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DCD:</a:t>
            </a: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 Developmental Co-ordination Disorder (dyspraxia)</a:t>
            </a:r>
            <a:endParaRPr lang="en-US" sz="1750" dirty="0"/>
          </a:p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b="1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PDA:</a:t>
            </a: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 Pathological Demand Avoidance</a:t>
            </a:r>
            <a:endParaRPr lang="en-US" sz="1750" dirty="0"/>
          </a:p>
        </p:txBody>
      </p:sp>
      <p:sp>
        <p:nvSpPr>
          <p:cNvPr id="7" name="Text 5"/>
          <p:cNvSpPr/>
          <p:nvPr/>
        </p:nvSpPr>
        <p:spPr>
          <a:xfrm>
            <a:off x="7599521" y="236862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82824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Support Services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7599521" y="2949773"/>
            <a:ext cx="6244709" cy="14516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b="1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MHST:</a:t>
            </a: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 Mental Health Support Team</a:t>
            </a:r>
            <a:endParaRPr lang="en-US" sz="1750" dirty="0"/>
          </a:p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b="1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SIS:</a:t>
            </a: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 SEND Inclusion Service</a:t>
            </a:r>
            <a:endParaRPr lang="en-US" sz="1750" dirty="0"/>
          </a:p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b="1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SAP:</a:t>
            </a: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 Sherwood Area Partnership</a:t>
            </a:r>
            <a:endParaRPr lang="en-US" sz="1750" dirty="0"/>
          </a:p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b="1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LA:</a:t>
            </a: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 Local Authority</a:t>
            </a:r>
            <a:endParaRPr lang="en-US" sz="1750" dirty="0"/>
          </a:p>
        </p:txBody>
      </p:sp>
      <p:sp>
        <p:nvSpPr>
          <p:cNvPr id="9" name="Text 7"/>
          <p:cNvSpPr/>
          <p:nvPr/>
        </p:nvSpPr>
        <p:spPr>
          <a:xfrm>
            <a:off x="7599521" y="489596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82824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School Systems</a:t>
            </a:r>
            <a:endParaRPr lang="en-US" sz="2200" dirty="0"/>
          </a:p>
        </p:txBody>
      </p:sp>
      <p:sp>
        <p:nvSpPr>
          <p:cNvPr id="10" name="Text 8"/>
          <p:cNvSpPr/>
          <p:nvPr/>
        </p:nvSpPr>
        <p:spPr>
          <a:xfrm>
            <a:off x="7599521" y="5334556"/>
            <a:ext cx="6244709" cy="108877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b="1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CPOMs:</a:t>
            </a: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 Child Protection Online Monitoring System</a:t>
            </a:r>
            <a:endParaRPr lang="en-US" sz="1750" dirty="0"/>
          </a:p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b="1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SIMS:</a:t>
            </a: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 School Information Management System</a:t>
            </a:r>
            <a:endParaRPr lang="en-US" sz="1750" dirty="0"/>
          </a:p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b="1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TA:</a:t>
            </a: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 Teaching Assistant</a:t>
            </a:r>
            <a:endParaRPr lang="en-US" sz="175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CFB6F87-A5BF-EAC1-37D3-77B6CCC51AE9}"/>
              </a:ext>
            </a:extLst>
          </p:cNvPr>
          <p:cNvSpPr txBox="1"/>
          <p:nvPr/>
        </p:nvSpPr>
        <p:spPr>
          <a:xfrm>
            <a:off x="12680394" y="7449015"/>
            <a:ext cx="1871947" cy="780585"/>
          </a:xfrm>
          <a:prstGeom prst="rect">
            <a:avLst/>
          </a:prstGeom>
          <a:solidFill>
            <a:srgbClr val="EFECE6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707112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82824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Working Together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6280190" y="1756053"/>
            <a:ext cx="75564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Supporting children with SEND is a shared responsibility. We work closely with families to help every child succeed in our inclusive school.</a:t>
            </a:r>
            <a:endParaRPr lang="en-US" sz="1750" dirty="0"/>
          </a:p>
        </p:txBody>
      </p:sp>
      <p:sp>
        <p:nvSpPr>
          <p:cNvPr id="5" name="Shape 2"/>
          <p:cNvSpPr/>
          <p:nvPr/>
        </p:nvSpPr>
        <p:spPr>
          <a:xfrm>
            <a:off x="6280190" y="2737009"/>
            <a:ext cx="3664744" cy="1669852"/>
          </a:xfrm>
          <a:prstGeom prst="roundRect">
            <a:avLst>
              <a:gd name="adj" fmla="val 2038"/>
            </a:avLst>
          </a:prstGeom>
          <a:solidFill>
            <a:srgbClr val="E5DFD2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6" name="Text 3"/>
          <p:cNvSpPr/>
          <p:nvPr/>
        </p:nvSpPr>
        <p:spPr>
          <a:xfrm>
            <a:off x="6507004" y="296382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Regular Reviews</a:t>
            </a:r>
            <a:endParaRPr lang="en-US" sz="2200" dirty="0"/>
          </a:p>
        </p:txBody>
      </p:sp>
      <p:sp>
        <p:nvSpPr>
          <p:cNvPr id="7" name="Text 4"/>
          <p:cNvSpPr/>
          <p:nvPr/>
        </p:nvSpPr>
        <p:spPr>
          <a:xfrm>
            <a:off x="6507004" y="3454241"/>
            <a:ext cx="3211116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Termly meetings to discuss progress and next steps</a:t>
            </a:r>
            <a:endParaRPr lang="en-US" sz="1750" dirty="0"/>
          </a:p>
        </p:txBody>
      </p:sp>
      <p:sp>
        <p:nvSpPr>
          <p:cNvPr id="8" name="Shape 5"/>
          <p:cNvSpPr/>
          <p:nvPr/>
        </p:nvSpPr>
        <p:spPr>
          <a:xfrm>
            <a:off x="10171748" y="2737009"/>
            <a:ext cx="3664863" cy="1669852"/>
          </a:xfrm>
          <a:prstGeom prst="roundRect">
            <a:avLst>
              <a:gd name="adj" fmla="val 2038"/>
            </a:avLst>
          </a:prstGeom>
          <a:solidFill>
            <a:srgbClr val="E5DFD2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9" name="Text 6"/>
          <p:cNvSpPr/>
          <p:nvPr/>
        </p:nvSpPr>
        <p:spPr>
          <a:xfrm>
            <a:off x="10398562" y="296382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Open Communication</a:t>
            </a:r>
            <a:endParaRPr lang="en-US" sz="2200" dirty="0"/>
          </a:p>
        </p:txBody>
      </p:sp>
      <p:sp>
        <p:nvSpPr>
          <p:cNvPr id="10" name="Text 7"/>
          <p:cNvSpPr/>
          <p:nvPr/>
        </p:nvSpPr>
        <p:spPr>
          <a:xfrm>
            <a:off x="10398562" y="3454241"/>
            <a:ext cx="3211235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Ongoing dialogue between school and families</a:t>
            </a:r>
            <a:endParaRPr lang="en-US" sz="1750" dirty="0"/>
          </a:p>
        </p:txBody>
      </p:sp>
      <p:sp>
        <p:nvSpPr>
          <p:cNvPr id="11" name="Shape 8"/>
          <p:cNvSpPr/>
          <p:nvPr/>
        </p:nvSpPr>
        <p:spPr>
          <a:xfrm>
            <a:off x="6280190" y="4633674"/>
            <a:ext cx="7556421" cy="1306949"/>
          </a:xfrm>
          <a:prstGeom prst="roundRect">
            <a:avLst>
              <a:gd name="adj" fmla="val 2603"/>
            </a:avLst>
          </a:prstGeom>
          <a:solidFill>
            <a:srgbClr val="E5DFD2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2" name="Text 9"/>
          <p:cNvSpPr/>
          <p:nvPr/>
        </p:nvSpPr>
        <p:spPr>
          <a:xfrm>
            <a:off x="6507004" y="4860488"/>
            <a:ext cx="3106817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Child-Centred Approach</a:t>
            </a:r>
            <a:endParaRPr lang="en-US" sz="2200" dirty="0"/>
          </a:p>
        </p:txBody>
      </p:sp>
      <p:sp>
        <p:nvSpPr>
          <p:cNvPr id="13" name="Text 10"/>
          <p:cNvSpPr/>
          <p:nvPr/>
        </p:nvSpPr>
        <p:spPr>
          <a:xfrm>
            <a:off x="6507004" y="5350907"/>
            <a:ext cx="7102793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Every child's voice is heard and valued</a:t>
            </a:r>
            <a:endParaRPr lang="en-US" sz="1750" dirty="0"/>
          </a:p>
        </p:txBody>
      </p:sp>
      <p:sp>
        <p:nvSpPr>
          <p:cNvPr id="14" name="Shape 11"/>
          <p:cNvSpPr/>
          <p:nvPr/>
        </p:nvSpPr>
        <p:spPr>
          <a:xfrm>
            <a:off x="6280190" y="6195774"/>
            <a:ext cx="7556421" cy="1326713"/>
          </a:xfrm>
          <a:prstGeom prst="roundRect">
            <a:avLst>
              <a:gd name="adj" fmla="val 2565"/>
            </a:avLst>
          </a:prstGeom>
          <a:solidFill>
            <a:srgbClr val="DBDBD7"/>
          </a:solidFill>
          <a:ln/>
        </p:spPr>
        <p:txBody>
          <a:bodyPr/>
          <a:lstStyle/>
          <a:p>
            <a:endParaRPr lang="en-GB"/>
          </a:p>
        </p:txBody>
      </p:sp>
      <p:pic>
        <p:nvPicPr>
          <p:cNvPr id="1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07004" y="6547485"/>
            <a:ext cx="283488" cy="226814"/>
          </a:xfrm>
          <a:prstGeom prst="rect">
            <a:avLst/>
          </a:prstGeom>
        </p:spPr>
      </p:pic>
      <p:sp>
        <p:nvSpPr>
          <p:cNvPr id="16" name="Text 12"/>
          <p:cNvSpPr/>
          <p:nvPr/>
        </p:nvSpPr>
        <p:spPr>
          <a:xfrm>
            <a:off x="7017306" y="6479262"/>
            <a:ext cx="659249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For questions or concerns about SEND support, please contact our SEND team : tdurham@agps.org.uk</a:t>
            </a:r>
          </a:p>
          <a:p>
            <a:pPr marL="0" indent="0" algn="l">
              <a:lnSpc>
                <a:spcPts val="2850"/>
              </a:lnSpc>
              <a:buNone/>
            </a:pPr>
            <a:endParaRPr lang="en-US" sz="175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CE5773F-5580-6604-D919-E324CF75A7B4}"/>
              </a:ext>
            </a:extLst>
          </p:cNvPr>
          <p:cNvSpPr txBox="1"/>
          <p:nvPr/>
        </p:nvSpPr>
        <p:spPr>
          <a:xfrm>
            <a:off x="12680394" y="7702146"/>
            <a:ext cx="1871947" cy="780585"/>
          </a:xfrm>
          <a:prstGeom prst="rect">
            <a:avLst/>
          </a:prstGeom>
          <a:solidFill>
            <a:srgbClr val="EFECE6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eff6c1d-1e82-4127-8df7-479d207db133">
      <Terms xmlns="http://schemas.microsoft.com/office/infopath/2007/PartnerControls"/>
    </lcf76f155ced4ddcb4097134ff3c332f>
    <TaxCatchAll xmlns="a856ac22-db31-4f20-9019-91218979550f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785E8FF4331D44BFE9E844C4E10D32" ma:contentTypeVersion="19" ma:contentTypeDescription="Create a new document." ma:contentTypeScope="" ma:versionID="7dd27e9071638181751b429c32e6e040">
  <xsd:schema xmlns:xsd="http://www.w3.org/2001/XMLSchema" xmlns:xs="http://www.w3.org/2001/XMLSchema" xmlns:p="http://schemas.microsoft.com/office/2006/metadata/properties" xmlns:ns2="a856ac22-db31-4f20-9019-91218979550f" xmlns:ns3="3eff6c1d-1e82-4127-8df7-479d207db133" targetNamespace="http://schemas.microsoft.com/office/2006/metadata/properties" ma:root="true" ma:fieldsID="cf4ebd07c679fae9fc77b063b8315e54" ns2:_="" ns3:_="">
    <xsd:import namespace="a856ac22-db31-4f20-9019-91218979550f"/>
    <xsd:import namespace="3eff6c1d-1e82-4127-8df7-479d207db13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56ac22-db31-4f20-9019-91218979550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2ba832e9-b80d-4912-a10d-2897cfd72d89}" ma:internalName="TaxCatchAll" ma:showField="CatchAllData" ma:web="a856ac22-db31-4f20-9019-91218979550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ff6c1d-1e82-4127-8df7-479d207db13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internalName="MediaServiceAutoTags" ma:readOnly="true">
      <xsd:simpleType>
        <xsd:restriction base="dms:Text"/>
      </xsd:simpleType>
    </xsd:element>
    <xsd:element name="MediaServiceOCR" ma:index="14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1f153cbe-c006-4eab-9b40-c75ea16069f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6F5A47B-8DFA-44B8-822C-0236F11B1F5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C141789-DEA2-446C-92D7-780BD832C50F}">
  <ds:schemaRefs>
    <ds:schemaRef ds:uri="http://schemas.microsoft.com/office/2006/metadata/properties"/>
    <ds:schemaRef ds:uri="http://schemas.microsoft.com/office/infopath/2007/PartnerControls"/>
    <ds:schemaRef ds:uri="3eff6c1d-1e82-4127-8df7-479d207db133"/>
    <ds:schemaRef ds:uri="a856ac22-db31-4f20-9019-91218979550f"/>
  </ds:schemaRefs>
</ds:datastoreItem>
</file>

<file path=customXml/itemProps3.xml><?xml version="1.0" encoding="utf-8"?>
<ds:datastoreItem xmlns:ds="http://schemas.openxmlformats.org/officeDocument/2006/customXml" ds:itemID="{8F0489D4-5478-40A7-9970-1AA2F807A40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856ac22-db31-4f20-9019-91218979550f"/>
    <ds:schemaRef ds:uri="3eff6c1d-1e82-4127-8df7-479d207db13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721</Words>
  <Application>Microsoft Office PowerPoint</Application>
  <PresentationFormat>Custom</PresentationFormat>
  <Paragraphs>103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Lato Bold</vt:lpstr>
      <vt:lpstr>Arial</vt:lpstr>
      <vt:lpstr>Lato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Tella Durham</dc:creator>
  <cp:lastModifiedBy>Tella Durham</cp:lastModifiedBy>
  <cp:revision>4</cp:revision>
  <dcterms:created xsi:type="dcterms:W3CDTF">2026-02-10T10:49:28Z</dcterms:created>
  <dcterms:modified xsi:type="dcterms:W3CDTF">2026-04-29T13:35:10Z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0x01010081785E8FF4331D44BFE9E844C4E10D32</vt:lpwstr>
  </property>
  <property fmtid="{D5CDD505-2E9C-101B-9397-08002B2CF9AE}" pid="3" name="MediaServiceImageTags">
    <vt:lpwstr/>
  </property>
</Properties>
</file>