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35"/>
    <a:srgbClr val="E2F0D9"/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253D27-604E-4949-AB1E-70C57382C304}" v="17" dt="2026-04-11T13:50:23.3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7" d="100"/>
          <a:sy n="47" d="100"/>
        </p:scale>
        <p:origin x="86" y="7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734709" y="109920"/>
            <a:ext cx="10583830" cy="685510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PROJECT PLACEMAT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– CREATE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Is art made, or is it already there?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32659" y="1255742"/>
            <a:ext cx="4481992" cy="54923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endParaRPr lang="en-GB" sz="1100" b="1" i="0" u="none" strike="noStrike" baseline="0" dirty="0">
              <a:solidFill>
                <a:srgbClr val="000000"/>
              </a:solidFill>
            </a:endParaRPr>
          </a:p>
          <a:p>
            <a:endParaRPr lang="en-GB" sz="1100" b="1" dirty="0">
              <a:solidFill>
                <a:srgbClr val="000000"/>
              </a:solidFill>
            </a:endParaRPr>
          </a:p>
          <a:p>
            <a:r>
              <a:rPr lang="en-GB" sz="1100" b="1" i="0" u="none" strike="noStrike" baseline="0" dirty="0">
                <a:solidFill>
                  <a:srgbClr val="000000"/>
                </a:solidFill>
              </a:rPr>
              <a:t>ART</a:t>
            </a:r>
          </a:p>
          <a:p>
            <a:r>
              <a:rPr lang="en-GB" sz="1100" b="1" i="0" u="none" strike="noStrike" baseline="0" dirty="0">
                <a:solidFill>
                  <a:srgbClr val="000000"/>
                </a:solidFill>
              </a:rPr>
              <a:t>Sculpture &amp; 3D: Abstract shape</a:t>
            </a:r>
            <a:endParaRPr lang="en-GB" sz="1200" b="1" i="0" u="none" strike="noStrike" baseline="0" dirty="0">
              <a:solidFill>
                <a:srgbClr val="0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0" i="0" u="none" strike="noStrike" baseline="0" dirty="0">
                <a:solidFill>
                  <a:srgbClr val="000000"/>
                </a:solidFill>
              </a:rPr>
              <a:t>To know that three-dimensional forms are either organic (natural) or geometric (mathematical shapes, like a cube).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0" i="0" u="none" strike="noStrike" baseline="0" dirty="0">
                <a:solidFill>
                  <a:srgbClr val="000000"/>
                </a:solidFill>
              </a:rPr>
              <a:t>To know that organic forms can be abstract.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0" i="0" u="none" strike="noStrike" baseline="0" dirty="0">
                <a:solidFill>
                  <a:srgbClr val="000000"/>
                </a:solidFill>
              </a:rPr>
              <a:t>To know that artists can focus on shapes when making abstract art.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</a:rPr>
              <a:t>To know artists, use light and dark colours next to each other to create a contrast</a:t>
            </a:r>
            <a:endParaRPr lang="en-GB" sz="1100" b="0" i="0" u="none" strike="noStrike" baseline="0" dirty="0">
              <a:solidFill>
                <a:srgbClr val="0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0" i="0" u="none" strike="noStrike" baseline="0" dirty="0">
                <a:solidFill>
                  <a:srgbClr val="000000"/>
                </a:solidFill>
              </a:rPr>
              <a:t>To know that negative shapes show the space around and between objects.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</a:rPr>
              <a:t>To know that artists make decisions on how to present their sculptures</a:t>
            </a:r>
            <a:endParaRPr lang="en-GB" sz="1100" b="0" i="0" u="none" strike="noStrike" baseline="0" dirty="0">
              <a:solidFill>
                <a:srgbClr val="000000"/>
              </a:solidFill>
            </a:endParaRPr>
          </a:p>
          <a:p>
            <a:endParaRPr kumimoji="0" lang="en-GB" sz="1200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  <a:p>
            <a:r>
              <a:rPr kumimoji="0" lang="en-GB" sz="1100" b="1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Craft and design: Fabric of nature</a:t>
            </a:r>
            <a:endParaRPr lang="en-GB" sz="1200" b="0" i="0" u="none" strike="noStrike" baseline="0" dirty="0">
              <a:solidFill>
                <a:srgbClr val="0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To know how to use basic shapes to form more complex shapes and patterns.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To know that symmetry can be used to create repeating patterns.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To know that patterns can be irregular and change in ways you wouldn’t expect.</a:t>
            </a:r>
            <a:endParaRPr lang="en-GB" sz="1100" dirty="0">
              <a:solidFill>
                <a:srgbClr val="00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To know that a mood board is a visual collection which aims to convey a general feeling or idea.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/>
              <a:t>To know that batik is a traditional fabric decoration technique that uses hot wax. </a:t>
            </a:r>
          </a:p>
          <a:p>
            <a:endParaRPr lang="en-GB" sz="1050" dirty="0"/>
          </a:p>
          <a:p>
            <a:r>
              <a:rPr lang="en-GB" sz="1050" b="1" dirty="0">
                <a:solidFill>
                  <a:srgbClr val="000000"/>
                </a:solidFill>
              </a:rPr>
              <a:t>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that notation is a way to represent music visually.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a Crotchet = 1 beat (quarter note)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a Minim = 2 beats (half note)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Paired Quavers = ½beat (eighth notes)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that allegro = fast and adagio = slow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forte = loud and piano = soft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how to use dot notation to show higher/lower pitch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that timbre is the quality and character of a sound.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rgbClr val="000000"/>
                </a:solidFill>
              </a:rPr>
              <a:t>To know that texture is the layers of sound in 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8F93D3C-42AB-4C77-8657-279C74B944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9" y="109920"/>
            <a:ext cx="616266" cy="61626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5296051-1751-499C-64EA-213317299CED}"/>
              </a:ext>
            </a:extLst>
          </p:cNvPr>
          <p:cNvSpPr/>
          <p:nvPr/>
        </p:nvSpPr>
        <p:spPr>
          <a:xfrm>
            <a:off x="1100096" y="953818"/>
            <a:ext cx="2347117" cy="400110"/>
          </a:xfrm>
          <a:prstGeom prst="rect">
            <a:avLst/>
          </a:prstGeom>
          <a:solidFill>
            <a:srgbClr val="F4B183"/>
          </a:solidFill>
          <a:ln w="28575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Sticky Knowledge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B7F57-B64F-BEB9-CDE5-69ECCC49FEA8}"/>
              </a:ext>
            </a:extLst>
          </p:cNvPr>
          <p:cNvSpPr/>
          <p:nvPr/>
        </p:nvSpPr>
        <p:spPr>
          <a:xfrm>
            <a:off x="4812632" y="1087270"/>
            <a:ext cx="6769767" cy="400110"/>
          </a:xfrm>
          <a:prstGeom prst="rect">
            <a:avLst/>
          </a:prstGeom>
          <a:solidFill>
            <a:srgbClr val="F4B183"/>
          </a:solidFill>
          <a:ln w="28575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Recommended artists</a:t>
            </a:r>
            <a:r>
              <a:rPr lang="en-US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                         </a:t>
            </a:r>
            <a:endParaRPr lang="en-US" sz="16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Miss Kindergarten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E01560A-F76D-7D03-D195-550701A67B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846" y="1794397"/>
            <a:ext cx="1342388" cy="173568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51BA6F-E11F-9C72-094C-41F283125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2837" y="2117563"/>
            <a:ext cx="1583787" cy="106172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5B08529-61B2-06CF-C266-0F638274FF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4272" y="3683663"/>
            <a:ext cx="1449528" cy="158346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DAE6145-5727-8AE8-F5AA-1054E8692A12}"/>
              </a:ext>
            </a:extLst>
          </p:cNvPr>
          <p:cNvSpPr txBox="1"/>
          <p:nvPr/>
        </p:nvSpPr>
        <p:spPr>
          <a:xfrm>
            <a:off x="4543227" y="4258647"/>
            <a:ext cx="1604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Ruth Asawa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6E1E07-E613-C34F-8C99-4E6E3CAF9125}"/>
              </a:ext>
            </a:extLst>
          </p:cNvPr>
          <p:cNvSpPr txBox="1"/>
          <p:nvPr/>
        </p:nvSpPr>
        <p:spPr>
          <a:xfrm>
            <a:off x="5223779" y="1471232"/>
            <a:ext cx="1604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Anthony Caro                        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AC605E-EFAB-572C-CA46-CCD27C6C33DF}"/>
              </a:ext>
            </a:extLst>
          </p:cNvPr>
          <p:cNvSpPr txBox="1"/>
          <p:nvPr/>
        </p:nvSpPr>
        <p:spPr>
          <a:xfrm>
            <a:off x="4716380" y="5386768"/>
            <a:ext cx="7170821" cy="136131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Possibilities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>
              <a:defRPr/>
            </a:pPr>
            <a:r>
              <a:rPr lang="en-GB" sz="1200" b="1" dirty="0">
                <a:solidFill>
                  <a:prstClr val="black"/>
                </a:solidFill>
                <a:latin typeface="KG Miss Kindergarten" panose="02000000000000000000" pitchFamily="2" charset="0"/>
              </a:rPr>
              <a:t>Art: </a:t>
            </a:r>
            <a:r>
              <a:rPr lang="en-GB" sz="1200" dirty="0">
                <a:solidFill>
                  <a:prstClr val="black"/>
                </a:solidFill>
                <a:latin typeface="KG Miss Kindergarten" panose="02000000000000000000" pitchFamily="2" charset="0"/>
              </a:rPr>
              <a:t>Community Arts worker,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Art Therapist, Teacher, Animator, Architect, Art Gallery Curator, Graphic Designer, Fashion Designer, Florist, Furniture Designer, Game Designer, Illustrator, Jewellery Maker, Photographer, Set Designer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prstClr val="black"/>
                </a:solidFill>
                <a:latin typeface="KG Miss Kindergarten" panose="02000000000000000000" pitchFamily="2" charset="0"/>
              </a:rPr>
              <a:t>Music: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DJ, Music Therapist, Musical Instrument Maker/Repairer, Radio Broadcast Assistant, Stage Manager, Sound Engineer, Teacher, Composer, Exhibition Designer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9980CE6-E0B4-80D6-9468-A01B137C13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758" y="3595494"/>
            <a:ext cx="1305828" cy="173405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EBBE8C8-C589-F4F4-8E4C-703CCEAC4AFD}"/>
              </a:ext>
            </a:extLst>
          </p:cNvPr>
          <p:cNvSpPr txBox="1"/>
          <p:nvPr/>
        </p:nvSpPr>
        <p:spPr>
          <a:xfrm>
            <a:off x="10419544" y="4232846"/>
            <a:ext cx="1604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Ruth Daniels</a:t>
            </a:r>
            <a:endParaRPr lang="en-GB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27CC35E-FF9B-10BD-31BA-377347650C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23041" y="1999813"/>
            <a:ext cx="1964160" cy="147424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B7BDFF5-3882-EEE7-AF58-3BE6E6A1DFA7}"/>
              </a:ext>
            </a:extLst>
          </p:cNvPr>
          <p:cNvSpPr txBox="1"/>
          <p:nvPr/>
        </p:nvSpPr>
        <p:spPr>
          <a:xfrm>
            <a:off x="9749751" y="1699244"/>
            <a:ext cx="2409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Senaka Senanayake</a:t>
            </a:r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6D786EF-ADC1-688C-3D47-8E5AB7BB1B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69141" y="1946708"/>
            <a:ext cx="1604868" cy="163274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36D9BE8-0BC0-D0D9-79F3-749C19384B04}"/>
              </a:ext>
            </a:extLst>
          </p:cNvPr>
          <p:cNvSpPr txBox="1"/>
          <p:nvPr/>
        </p:nvSpPr>
        <p:spPr>
          <a:xfrm>
            <a:off x="7668404" y="1609731"/>
            <a:ext cx="1836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William Morris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1046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8488A2CC-694A-2DA8-5E29-42FCD52F1441}"/>
              </a:ext>
            </a:extLst>
          </p:cNvPr>
          <p:cNvSpPr/>
          <p:nvPr/>
        </p:nvSpPr>
        <p:spPr>
          <a:xfrm>
            <a:off x="113159" y="57520"/>
            <a:ext cx="6649032" cy="1196351"/>
          </a:xfrm>
          <a:prstGeom prst="rect">
            <a:avLst/>
          </a:prstGeom>
          <a:solidFill>
            <a:srgbClr val="CC99FF"/>
          </a:solidFill>
          <a:ln w="28575">
            <a:solidFill>
              <a:srgbClr val="7030A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3B5F2C-5156-A178-9EAA-24EBD5002060}"/>
              </a:ext>
            </a:extLst>
          </p:cNvPr>
          <p:cNvSpPr txBox="1"/>
          <p:nvPr/>
        </p:nvSpPr>
        <p:spPr>
          <a:xfrm>
            <a:off x="153986" y="2888155"/>
            <a:ext cx="11965133" cy="3919209"/>
          </a:xfrm>
          <a:prstGeom prst="rect">
            <a:avLst/>
          </a:prstGeom>
          <a:solidFill>
            <a:srgbClr val="E2F0D9"/>
          </a:solidFill>
          <a:ln w="38100">
            <a:solidFill>
              <a:srgbClr val="548235"/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292055" y="3012153"/>
            <a:ext cx="1698815" cy="6387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t">
            <a:noAutofit/>
          </a:bodyPr>
          <a:lstStyle/>
          <a:p>
            <a:pPr algn="just"/>
            <a:r>
              <a:rPr lang="en-GB" sz="1400" b="1" u="sng" kern="100" dirty="0"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Art</a:t>
            </a:r>
          </a:p>
          <a:p>
            <a:pPr algn="just"/>
            <a:r>
              <a:rPr lang="en-GB" sz="1400" b="1" kern="100" dirty="0"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Sculpture and </a:t>
            </a:r>
            <a:r>
              <a:rPr lang="en-GB" sz="1400" b="1" kern="100" dirty="0"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7CEE8A-9473-3B2E-3D99-9E603C93F18C}"/>
              </a:ext>
            </a:extLst>
          </p:cNvPr>
          <p:cNvSpPr txBox="1"/>
          <p:nvPr/>
        </p:nvSpPr>
        <p:spPr>
          <a:xfrm>
            <a:off x="2341579" y="3012152"/>
            <a:ext cx="40472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Subject Specific Vocabulary</a:t>
            </a:r>
          </a:p>
        </p:txBody>
      </p:sp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076E8C8D-5AF3-5BFB-DD2A-235BF15350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02" y="465039"/>
            <a:ext cx="1156293" cy="781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picture containing chain, metalware, colorful&#10;&#10;Description automatically generated">
            <a:extLst>
              <a:ext uri="{FF2B5EF4-FFF2-40B4-BE49-F238E27FC236}">
                <a16:creationId xmlns:a16="http://schemas.microsoft.com/office/drawing/2014/main" id="{4B0A79D3-3742-97DD-1F32-DEFF30DC33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735" y="448997"/>
            <a:ext cx="990370" cy="781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Image preview">
            <a:extLst>
              <a:ext uri="{FF2B5EF4-FFF2-40B4-BE49-F238E27FC236}">
                <a16:creationId xmlns:a16="http://schemas.microsoft.com/office/drawing/2014/main" id="{9709FAAC-ADF0-FC6B-003D-77837E43DB9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t="7519" r="9826" b="7687"/>
          <a:stretch/>
        </p:blipFill>
        <p:spPr bwMode="auto">
          <a:xfrm>
            <a:off x="4605836" y="430913"/>
            <a:ext cx="499156" cy="8064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5CDA2E-C791-44B6-E8E5-DB95AF5C79B8}"/>
              </a:ext>
            </a:extLst>
          </p:cNvPr>
          <p:cNvSpPr txBox="1"/>
          <p:nvPr/>
        </p:nvSpPr>
        <p:spPr>
          <a:xfrm>
            <a:off x="-92520" y="115435"/>
            <a:ext cx="20149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rgbClr val="4472C4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Composition</a:t>
            </a:r>
            <a:endParaRPr lang="en-GB" sz="18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ED02A7-8962-A19E-6A43-CD5A44C8BDEF}"/>
              </a:ext>
            </a:extLst>
          </p:cNvPr>
          <p:cNvSpPr txBox="1"/>
          <p:nvPr/>
        </p:nvSpPr>
        <p:spPr>
          <a:xfrm>
            <a:off x="1625106" y="105391"/>
            <a:ext cx="25145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solidFill>
                  <a:srgbClr val="FF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</a:t>
            </a:r>
            <a:endParaRPr lang="en-GB" sz="11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54ABB8-55F3-D8C9-E61E-FA38200D3D4F}"/>
              </a:ext>
            </a:extLst>
          </p:cNvPr>
          <p:cNvSpPr txBox="1"/>
          <p:nvPr/>
        </p:nvSpPr>
        <p:spPr>
          <a:xfrm>
            <a:off x="3874783" y="99968"/>
            <a:ext cx="23475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solidFill>
                  <a:srgbClr val="FFFF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Comprehension</a:t>
            </a:r>
            <a:endParaRPr lang="en-GB" sz="1100" dirty="0">
              <a:solidFill>
                <a:srgbClr val="FFFF00"/>
              </a:solidFill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2107C6-C42A-0ACD-FFF8-97506FFE7C04}"/>
              </a:ext>
            </a:extLst>
          </p:cNvPr>
          <p:cNvSpPr/>
          <p:nvPr/>
        </p:nvSpPr>
        <p:spPr>
          <a:xfrm>
            <a:off x="5288527" y="528677"/>
            <a:ext cx="1249060" cy="646331"/>
          </a:xfrm>
          <a:prstGeom prst="rect">
            <a:avLst/>
          </a:prstGeom>
          <a:solidFill>
            <a:srgbClr val="CC99FF"/>
          </a:solidFill>
          <a:ln w="28575">
            <a:solidFill>
              <a:srgbClr val="7030A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Art</a:t>
            </a:r>
          </a:p>
          <a:p>
            <a:pPr algn="ctr"/>
            <a:r>
              <a:rPr lang="en-US" b="0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Concepts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CE50279-E054-DE06-1F1F-9006533A71EF}"/>
              </a:ext>
            </a:extLst>
          </p:cNvPr>
          <p:cNvGrpSpPr/>
          <p:nvPr/>
        </p:nvGrpSpPr>
        <p:grpSpPr>
          <a:xfrm>
            <a:off x="227384" y="1469720"/>
            <a:ext cx="6799057" cy="1296242"/>
            <a:chOff x="6289005" y="25436"/>
            <a:chExt cx="6061268" cy="1296242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DBC34EA-13A6-453E-0CC9-FA99D5BA7E7A}"/>
                </a:ext>
              </a:extLst>
            </p:cNvPr>
            <p:cNvSpPr/>
            <p:nvPr/>
          </p:nvSpPr>
          <p:spPr>
            <a:xfrm>
              <a:off x="6289005" y="25436"/>
              <a:ext cx="5825693" cy="1241527"/>
            </a:xfrm>
            <a:prstGeom prst="rect">
              <a:avLst/>
            </a:prstGeom>
            <a:solidFill>
              <a:srgbClr val="CC99FF"/>
            </a:solidFill>
            <a:ln w="28575">
              <a:solidFill>
                <a:srgbClr val="7030A0"/>
              </a:solidFill>
            </a:ln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endParaRPr lang="en-US" b="0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3435CD5-CE70-BB64-CCCD-8CB586915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337160" y="128346"/>
              <a:ext cx="678480" cy="84390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8AD9256-A014-61B6-0963-387D4E78DD5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730355" y="110896"/>
              <a:ext cx="892200" cy="90147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84C75D-5183-02A6-2B76-53A613164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929790" y="218083"/>
              <a:ext cx="1166713" cy="723586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5DF6A3A-1C09-2D94-637B-DBF389AD1D76}"/>
                </a:ext>
              </a:extLst>
            </p:cNvPr>
            <p:cNvSpPr txBox="1"/>
            <p:nvPr/>
          </p:nvSpPr>
          <p:spPr>
            <a:xfrm>
              <a:off x="10401282" y="952346"/>
              <a:ext cx="194899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b="1" dirty="0">
                  <a:solidFill>
                    <a:schemeClr val="accent5">
                      <a:lumMod val="75000"/>
                    </a:schemeClr>
                  </a:solidFill>
                  <a:latin typeface="KG Miss Kindergarten" panose="02000000000000000000" pitchFamily="2" charset="0"/>
                </a:rPr>
                <a:t>Technique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1FB85C3-F6B7-7130-BD4B-1A08B128BACE}"/>
                </a:ext>
              </a:extLst>
            </p:cNvPr>
            <p:cNvSpPr txBox="1"/>
            <p:nvPr/>
          </p:nvSpPr>
          <p:spPr>
            <a:xfrm>
              <a:off x="9015750" y="939627"/>
              <a:ext cx="176045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b="1" dirty="0">
                  <a:solidFill>
                    <a:schemeClr val="accent6">
                      <a:lumMod val="75000"/>
                    </a:schemeClr>
                  </a:solidFill>
                  <a:latin typeface="KG Miss Kindergarten" panose="02000000000000000000" pitchFamily="2" charset="0"/>
                </a:rPr>
                <a:t>Expression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20A5964-127D-8DCB-C5DB-06CA0A9A544D}"/>
                </a:ext>
              </a:extLst>
            </p:cNvPr>
            <p:cNvSpPr txBox="1"/>
            <p:nvPr/>
          </p:nvSpPr>
          <p:spPr>
            <a:xfrm>
              <a:off x="7317207" y="944968"/>
              <a:ext cx="206211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b="1" dirty="0">
                  <a:solidFill>
                    <a:schemeClr val="bg2">
                      <a:lumMod val="25000"/>
                    </a:schemeClr>
                  </a:solidFill>
                  <a:latin typeface="KG Miss Kindergarten" panose="02000000000000000000" pitchFamily="2" charset="0"/>
                </a:rPr>
                <a:t>Construction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9862D2A-1EB3-C07F-BC99-37F99B23D847}"/>
                </a:ext>
              </a:extLst>
            </p:cNvPr>
            <p:cNvSpPr/>
            <p:nvPr/>
          </p:nvSpPr>
          <p:spPr>
            <a:xfrm>
              <a:off x="6388786" y="192672"/>
              <a:ext cx="1318722" cy="646331"/>
            </a:xfrm>
            <a:prstGeom prst="rect">
              <a:avLst/>
            </a:prstGeom>
            <a:solidFill>
              <a:srgbClr val="CC99FF"/>
            </a:solidFill>
            <a:ln w="28575">
              <a:solidFill>
                <a:srgbClr val="7030A0"/>
              </a:solidFill>
            </a:ln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dirty="0">
                  <a:ln w="0"/>
                  <a:solidFill>
                    <a:srgbClr val="7030A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Music</a:t>
              </a:r>
              <a:r>
                <a:rPr lang="en-US" b="0" cap="none" spc="0" dirty="0">
                  <a:ln w="0"/>
                  <a:solidFill>
                    <a:srgbClr val="7030A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 Concepts</a:t>
              </a:r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A5646BC9-CAB8-877B-31CC-E4AFBDFA56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53818" y="4322685"/>
            <a:ext cx="5041865" cy="2406766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83582115-CC68-03B4-6D7D-1679BF22254C}"/>
              </a:ext>
            </a:extLst>
          </p:cNvPr>
          <p:cNvSpPr txBox="1"/>
          <p:nvPr/>
        </p:nvSpPr>
        <p:spPr>
          <a:xfrm>
            <a:off x="366957" y="5146106"/>
            <a:ext cx="1062698" cy="8104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t">
            <a:noAutofit/>
          </a:bodyPr>
          <a:lstStyle/>
          <a:p>
            <a:pPr algn="ctr"/>
            <a:r>
              <a:rPr lang="en-GB" sz="1400" b="1" kern="100" dirty="0"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Craft and Design</a:t>
            </a:r>
            <a:endParaRPr lang="en-GB" sz="1400" b="1" kern="100" dirty="0"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CF3F853-7DC5-C93F-D70A-881EC1C8E1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6957" y="3683976"/>
            <a:ext cx="5810864" cy="63870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FB166AC4-CED0-880D-73AF-3B21CE85F1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75732" y="2908122"/>
            <a:ext cx="4548866" cy="2787692"/>
          </a:xfrm>
          <a:prstGeom prst="rect">
            <a:avLst/>
          </a:prstGeom>
        </p:spPr>
      </p:pic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B6F51F53-E18D-A4B4-E6F5-DEE3B5F675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723863"/>
              </p:ext>
            </p:extLst>
          </p:nvPr>
        </p:nvGraphicFramePr>
        <p:xfrm>
          <a:off x="7595285" y="5758870"/>
          <a:ext cx="4309760" cy="891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9760">
                  <a:extLst>
                    <a:ext uri="{9D8B030D-6E8A-4147-A177-3AD203B41FA5}">
                      <a16:colId xmlns:a16="http://schemas.microsoft.com/office/drawing/2014/main" val="1352539659"/>
                    </a:ext>
                  </a:extLst>
                </a:gridCol>
              </a:tblGrid>
              <a:tr h="18369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KG Miss Kindergarten" panose="02000000000000000000" pitchFamily="2" charset="0"/>
                        </a:rPr>
                        <a:t>Music – Other words we need to know in Year 3</a:t>
                      </a:r>
                      <a:endParaRPr lang="en-GB" sz="1200" dirty="0">
                        <a:solidFill>
                          <a:schemeClr val="tx1"/>
                        </a:solidFill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063297"/>
                  </a:ext>
                </a:extLst>
              </a:tr>
              <a:tr h="617236">
                <a:tc>
                  <a:txBody>
                    <a:bodyPr/>
                    <a:lstStyle/>
                    <a:p>
                      <a:pPr algn="ctr"/>
                      <a:r>
                        <a:rPr lang="en-GB" sz="1200" kern="100" dirty="0">
                          <a:effectLst/>
                          <a:latin typeface="KG Miss Kindergarten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Allegro, Adagio, Beat/Pulse, Forte, Piano, Unison</a:t>
                      </a:r>
                      <a:r>
                        <a:rPr lang="en-GB" sz="1200" kern="100" dirty="0">
                          <a:latin typeface="KG Miss Kindergarten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200" kern="100" dirty="0">
                          <a:effectLst/>
                          <a:latin typeface="KG Miss Kindergarten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Minim, Paired</a:t>
                      </a:r>
                      <a:r>
                        <a:rPr lang="en-GB" sz="1200" kern="100" dirty="0">
                          <a:latin typeface="KG Miss Kindergarten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200" kern="100" dirty="0">
                          <a:effectLst/>
                          <a:latin typeface="KG Miss Kindergarten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Question and Answer, Pitch</a:t>
                      </a:r>
                      <a:endParaRPr lang="en-GB" sz="1200" b="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12"/>
                  </a:ext>
                </a:extLst>
              </a:tr>
            </a:tbl>
          </a:graphicData>
        </a:graphic>
      </p:graphicFrame>
      <p:sp>
        <p:nvSpPr>
          <p:cNvPr id="43" name="TextBox 42">
            <a:extLst>
              <a:ext uri="{FF2B5EF4-FFF2-40B4-BE49-F238E27FC236}">
                <a16:creationId xmlns:a16="http://schemas.microsoft.com/office/drawing/2014/main" id="{80C1E935-87EA-999D-A374-54C1C96E47E1}"/>
              </a:ext>
            </a:extLst>
          </p:cNvPr>
          <p:cNvSpPr txBox="1"/>
          <p:nvPr/>
        </p:nvSpPr>
        <p:spPr>
          <a:xfrm>
            <a:off x="6584035" y="2958404"/>
            <a:ext cx="797176" cy="3367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t">
            <a:noAutofit/>
          </a:bodyPr>
          <a:lstStyle/>
          <a:p>
            <a:pPr algn="ctr"/>
            <a:r>
              <a:rPr lang="en-GB" sz="1400" b="1" kern="100" dirty="0"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Music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267089F-B002-7972-7C4A-09BE14961196}"/>
              </a:ext>
            </a:extLst>
          </p:cNvPr>
          <p:cNvSpPr txBox="1"/>
          <p:nvPr/>
        </p:nvSpPr>
        <p:spPr>
          <a:xfrm>
            <a:off x="6930729" y="327013"/>
            <a:ext cx="5038165" cy="5711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Reading Recommendations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75000"/>
                </a:srgbClr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510187E-AE8E-DF1A-FC2C-2E1586673D9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98135" y="929456"/>
            <a:ext cx="5180706" cy="162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115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7F41417A-FBA3-162D-5AE4-F1C9F6046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240" y="104863"/>
            <a:ext cx="9427721" cy="664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81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9" ma:contentTypeDescription="Create a new document." ma:contentTypeScope="" ma:versionID="7dd27e9071638181751b429c32e6e040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cf4ebd07c679fae9fc77b063b8315e54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A7198E-5F58-4A49-BEBC-F89F768D1E94}">
  <ds:schemaRefs>
    <ds:schemaRef ds:uri="http://purl.org/dc/elements/1.1/"/>
    <ds:schemaRef ds:uri="3eff6c1d-1e82-4127-8df7-479d207db133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a856ac22-db31-4f20-9019-91218979550f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5961EB8-64C9-4BDD-B944-13236A6690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22241</TotalTime>
  <Words>436</Words>
  <Application>Microsoft Office PowerPoint</Application>
  <PresentationFormat>Widescreen</PresentationFormat>
  <Paragraphs>60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KG Miss Kindergarten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Liam Harrison</cp:lastModifiedBy>
  <cp:revision>18</cp:revision>
  <dcterms:created xsi:type="dcterms:W3CDTF">2021-09-04T12:05:16Z</dcterms:created>
  <dcterms:modified xsi:type="dcterms:W3CDTF">2026-04-11T13:50:23Z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  <property fmtid="{D5CDD505-2E9C-101B-9397-08002B2CF9AE}" pid="3" name="MediaServiceImageTags">
    <vt:lpwstr/>
  </property>
</Properties>
</file>